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64"/>
  </p:notesMasterIdLst>
  <p:handoutMasterIdLst>
    <p:handoutMasterId r:id="rId65"/>
  </p:handoutMasterIdLst>
  <p:sldIdLst>
    <p:sldId id="256" r:id="rId2"/>
    <p:sldId id="333" r:id="rId3"/>
    <p:sldId id="296" r:id="rId4"/>
    <p:sldId id="374" r:id="rId5"/>
    <p:sldId id="364" r:id="rId6"/>
    <p:sldId id="337" r:id="rId7"/>
    <p:sldId id="302" r:id="rId8"/>
    <p:sldId id="377" r:id="rId9"/>
    <p:sldId id="314" r:id="rId10"/>
    <p:sldId id="270" r:id="rId11"/>
    <p:sldId id="308" r:id="rId12"/>
    <p:sldId id="371" r:id="rId13"/>
    <p:sldId id="293" r:id="rId14"/>
    <p:sldId id="312" r:id="rId15"/>
    <p:sldId id="338" r:id="rId16"/>
    <p:sldId id="339" r:id="rId17"/>
    <p:sldId id="340" r:id="rId18"/>
    <p:sldId id="341" r:id="rId19"/>
    <p:sldId id="342" r:id="rId20"/>
    <p:sldId id="267" r:id="rId21"/>
    <p:sldId id="258" r:id="rId22"/>
    <p:sldId id="343" r:id="rId23"/>
    <p:sldId id="381" r:id="rId24"/>
    <p:sldId id="261" r:id="rId25"/>
    <p:sldId id="365" r:id="rId26"/>
    <p:sldId id="262" r:id="rId27"/>
    <p:sldId id="264" r:id="rId28"/>
    <p:sldId id="360" r:id="rId29"/>
    <p:sldId id="361" r:id="rId30"/>
    <p:sldId id="362" r:id="rId31"/>
    <p:sldId id="366" r:id="rId32"/>
    <p:sldId id="382" r:id="rId33"/>
    <p:sldId id="368" r:id="rId34"/>
    <p:sldId id="370" r:id="rId35"/>
    <p:sldId id="363" r:id="rId36"/>
    <p:sldId id="359" r:id="rId37"/>
    <p:sldId id="265" r:id="rId38"/>
    <p:sldId id="294" r:id="rId39"/>
    <p:sldId id="269" r:id="rId40"/>
    <p:sldId id="289" r:id="rId41"/>
    <p:sldId id="274" r:id="rId42"/>
    <p:sldId id="348" r:id="rId43"/>
    <p:sldId id="349" r:id="rId44"/>
    <p:sldId id="357" r:id="rId45"/>
    <p:sldId id="350" r:id="rId46"/>
    <p:sldId id="271" r:id="rId47"/>
    <p:sldId id="351" r:id="rId48"/>
    <p:sldId id="352" r:id="rId49"/>
    <p:sldId id="353" r:id="rId50"/>
    <p:sldId id="354" r:id="rId51"/>
    <p:sldId id="356" r:id="rId52"/>
    <p:sldId id="272" r:id="rId53"/>
    <p:sldId id="273" r:id="rId54"/>
    <p:sldId id="375" r:id="rId55"/>
    <p:sldId id="376" r:id="rId56"/>
    <p:sldId id="372" r:id="rId57"/>
    <p:sldId id="346" r:id="rId58"/>
    <p:sldId id="347" r:id="rId59"/>
    <p:sldId id="373" r:id="rId60"/>
    <p:sldId id="380" r:id="rId61"/>
    <p:sldId id="275" r:id="rId62"/>
    <p:sldId id="378"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92" d="100"/>
          <a:sy n="92" d="100"/>
        </p:scale>
        <p:origin x="1214" y="67"/>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4" tIns="45712" rIns="91424" bIns="45712"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24" tIns="45712" rIns="91424" bIns="45712" rtlCol="0"/>
          <a:lstStyle>
            <a:lvl1pPr algn="r">
              <a:defRPr sz="1200"/>
            </a:lvl1pPr>
          </a:lstStyle>
          <a:p>
            <a:fld id="{8D8050BC-778B-4EE2-B3B7-8E8D4A20F61B}" type="datetimeFigureOut">
              <a:rPr lang="en-US" smtClean="0"/>
              <a:t>3/27/2018</a:t>
            </a:fld>
            <a:endParaRPr lang="en-US"/>
          </a:p>
        </p:txBody>
      </p:sp>
      <p:sp>
        <p:nvSpPr>
          <p:cNvPr id="4" name="Footer Placeholder 3"/>
          <p:cNvSpPr>
            <a:spLocks noGrp="1"/>
          </p:cNvSpPr>
          <p:nvPr>
            <p:ph type="ftr" sz="quarter" idx="2"/>
          </p:nvPr>
        </p:nvSpPr>
        <p:spPr>
          <a:xfrm>
            <a:off x="0" y="8685215"/>
            <a:ext cx="2971800" cy="457200"/>
          </a:xfrm>
          <a:prstGeom prst="rect">
            <a:avLst/>
          </a:prstGeom>
        </p:spPr>
        <p:txBody>
          <a:bodyPr vert="horz" lIns="91424" tIns="45712" rIns="91424" bIns="45712"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5"/>
            <a:ext cx="2971800" cy="457200"/>
          </a:xfrm>
          <a:prstGeom prst="rect">
            <a:avLst/>
          </a:prstGeom>
        </p:spPr>
        <p:txBody>
          <a:bodyPr vert="horz" lIns="91424" tIns="45712" rIns="91424" bIns="45712" rtlCol="0" anchor="b"/>
          <a:lstStyle>
            <a:lvl1pPr algn="r">
              <a:defRPr sz="1200"/>
            </a:lvl1pPr>
          </a:lstStyle>
          <a:p>
            <a:fld id="{AAE2FB2D-ADD2-4F1A-A64D-77B35952AEAA}" type="slidenum">
              <a:rPr lang="en-US" smtClean="0"/>
              <a:t>‹#›</a:t>
            </a:fld>
            <a:endParaRPr lang="en-US"/>
          </a:p>
        </p:txBody>
      </p:sp>
    </p:spTree>
    <p:extLst>
      <p:ext uri="{BB962C8B-B14F-4D97-AF65-F5344CB8AC3E}">
        <p14:creationId xmlns:p14="http://schemas.microsoft.com/office/powerpoint/2010/main" val="1478803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4" tIns="45712" rIns="91424" bIns="45712"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24" tIns="45712" rIns="91424" bIns="45712" rtlCol="0"/>
          <a:lstStyle>
            <a:lvl1pPr algn="r">
              <a:defRPr sz="1200"/>
            </a:lvl1pPr>
          </a:lstStyle>
          <a:p>
            <a:fld id="{F85D173E-BF0C-4DEA-8C24-0FE7BBC4B231}" type="datetimeFigureOut">
              <a:rPr lang="en-US" smtClean="0"/>
              <a:t>3/27/2018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4" tIns="45712" rIns="91424" bIns="45712" rtlCol="0" anchor="ctr"/>
          <a:lstStyle/>
          <a:p>
            <a:endParaRPr lang="en-US"/>
          </a:p>
        </p:txBody>
      </p:sp>
      <p:sp>
        <p:nvSpPr>
          <p:cNvPr id="5" name="Notes Placeholder 4"/>
          <p:cNvSpPr>
            <a:spLocks noGrp="1"/>
          </p:cNvSpPr>
          <p:nvPr>
            <p:ph type="body" sz="quarter" idx="3"/>
          </p:nvPr>
        </p:nvSpPr>
        <p:spPr>
          <a:xfrm>
            <a:off x="685800" y="4343402"/>
            <a:ext cx="5486400" cy="4114800"/>
          </a:xfrm>
          <a:prstGeom prst="rect">
            <a:avLst/>
          </a:prstGeom>
        </p:spPr>
        <p:txBody>
          <a:bodyPr vert="horz" lIns="91424" tIns="45712" rIns="91424"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5"/>
            <a:ext cx="2971800" cy="457200"/>
          </a:xfrm>
          <a:prstGeom prst="rect">
            <a:avLst/>
          </a:prstGeom>
        </p:spPr>
        <p:txBody>
          <a:bodyPr vert="horz" lIns="91424" tIns="45712" rIns="91424" bIns="45712"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5"/>
            <a:ext cx="2971800" cy="457200"/>
          </a:xfrm>
          <a:prstGeom prst="rect">
            <a:avLst/>
          </a:prstGeom>
        </p:spPr>
        <p:txBody>
          <a:bodyPr vert="horz" lIns="91424" tIns="45712" rIns="91424" bIns="45712" rtlCol="0" anchor="b"/>
          <a:lstStyle>
            <a:lvl1pPr algn="r">
              <a:defRPr sz="1200"/>
            </a:lvl1pPr>
          </a:lstStyle>
          <a:p>
            <a:fld id="{C385AF7C-541F-46D7-9F40-DF7564E7D920}" type="slidenum">
              <a:rPr lang="en-US" smtClean="0"/>
              <a:t>‹#›</a:t>
            </a:fld>
            <a:endParaRPr lang="en-US"/>
          </a:p>
        </p:txBody>
      </p:sp>
    </p:spTree>
    <p:extLst>
      <p:ext uri="{BB962C8B-B14F-4D97-AF65-F5344CB8AC3E}">
        <p14:creationId xmlns:p14="http://schemas.microsoft.com/office/powerpoint/2010/main" val="220470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759604A5-1F89-4F31-BADC-778661A30751}" type="datetime1">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220EE-F833-44BC-AE3D-ED333047E265}"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62A228-8897-43B4-B953-EA572E296862}" type="datetime1">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220EE-F833-44BC-AE3D-ED333047E2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45C012-D488-49DB-A244-167DD75F91D0}" type="datetime1">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220EE-F833-44BC-AE3D-ED333047E2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A066ECD4-1616-4D12-AC57-789FB1DB159E}" type="datetime1">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220EE-F833-44BC-AE3D-ED333047E265}"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1FEEF0-1B51-486E-8EE9-BD8F39ECA905}" type="datetime1">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220EE-F833-44BC-AE3D-ED333047E2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216D48F7-1401-46F2-ACEF-F9546F5EE077}" type="datetime1">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220EE-F833-44BC-AE3D-ED333047E2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EF5CF01-FDE8-4E32-A4DE-EEF8B54D6299}" type="datetime1">
              <a:rPr lang="en-US" smtClean="0"/>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9220EE-F833-44BC-AE3D-ED333047E2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2D516-9B70-4436-85C2-5B748F262831}" type="datetime1">
              <a:rPr lang="en-US" smtClean="0"/>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9220EE-F833-44BC-AE3D-ED333047E2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E1F9B-C99E-4568-9B40-AC8E647F87B6}" type="datetime1">
              <a:rPr lang="en-US" smtClean="0"/>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9220EE-F833-44BC-AE3D-ED333047E2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4511EA-1296-47E0-873B-3D5F12CB760E}" type="datetime1">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220EE-F833-44BC-AE3D-ED333047E2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D43297-2A88-4132-A68C-85040102E0C8}" type="datetime1">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220EE-F833-44BC-AE3D-ED333047E2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92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01D1E7DF-9E98-47FF-A571-A23C29D091EE}" type="datetime1">
              <a:rPr lang="en-US" smtClean="0"/>
              <a:t>3/27/2018</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699220EE-F833-44BC-AE3D-ED333047E26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en.wikipedia.org/wiki/Binomial_theore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prm5JHbMdRE" TargetMode="External"/><Relationship Id="rId2" Type="http://schemas.openxmlformats.org/officeDocument/2006/relationships/hyperlink" Target="https://en.wikipedia.org/wiki/Series_(mathematic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en.wikipedia.org/wiki/Planck%E2%80%93Einstein_relation"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n.wikipedia.org/wiki/Relativistic_Doppler_effect"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math.ucr.edu/home/baez/physics/Relativity/SR/velocity.html"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youtube.com/watch?v=A2JCoIGyGxc" TargetMode="External"/><Relationship Id="rId2" Type="http://schemas.openxmlformats.org/officeDocument/2006/relationships/hyperlink" Target="https://www.youtube.com/watch?v=LTJauaefTZ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lrs5.net/FTPData/NoEDoesNotEqualmc2.pdf"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Relativistic_Doppler_effect" TargetMode="External"/><Relationship Id="rId3" Type="http://schemas.openxmlformats.org/officeDocument/2006/relationships/hyperlink" Target="http://users.physik.fu-berlin.de/~kleinert/files/e_mc2.pdf" TargetMode="External"/><Relationship Id="rId7" Type="http://schemas.openxmlformats.org/officeDocument/2006/relationships/hyperlink" Target="https://en.wikipedia.org/wiki/Special_relativity#Composition_of_velocities" TargetMode="External"/><Relationship Id="rId2" Type="http://schemas.openxmlformats.org/officeDocument/2006/relationships/hyperlink" Target="http://www.fourmilab.ch/etexts/einstein/specrel/www/" TargetMode="External"/><Relationship Id="rId1" Type="http://schemas.openxmlformats.org/officeDocument/2006/relationships/slideLayout" Target="../slideLayouts/slideLayout2.xml"/><Relationship Id="rId6" Type="http://schemas.openxmlformats.org/officeDocument/2006/relationships/hyperlink" Target="https://en.wikipedia.org/wiki/Special_relativity#Length_contraction" TargetMode="External"/><Relationship Id="rId5" Type="http://schemas.openxmlformats.org/officeDocument/2006/relationships/hyperlink" Target="https://en.wikipedia.org/wiki/Special_relativity#Time_dilation" TargetMode="External"/><Relationship Id="rId4" Type="http://schemas.openxmlformats.org/officeDocument/2006/relationships/hyperlink" Target="https://en.wikipedia.org/wiki/Special_relativity" TargetMode="External"/><Relationship Id="rId9" Type="http://schemas.openxmlformats.org/officeDocument/2006/relationships/hyperlink" Target="https://en.wikipedia.org/wiki/Planck%E2%80%93Einstein_relatio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b9F8Wn4vf5Y" TargetMode="External"/><Relationship Id="rId2" Type="http://schemas.openxmlformats.org/officeDocument/2006/relationships/hyperlink" Target="https://www.amazon.com/s/ref=nb_sb_noss_2?url=search-alias%3Daps&amp;field-keywords=Mr.+Tompkins&amp;rh=i:aps,k:Mr.+Tompkins" TargetMode="External"/><Relationship Id="rId1" Type="http://schemas.openxmlformats.org/officeDocument/2006/relationships/slideLayout" Target="../slideLayouts/slideLayout2.xml"/><Relationship Id="rId6" Type="http://schemas.openxmlformats.org/officeDocument/2006/relationships/hyperlink" Target="https://www.amazon.com/s/ref=nb_sb_noss_2?url=search-alias%3Daps&amp;field-keywords=leonard+susskind&amp;rh=i:aps,k:leonard+susskind" TargetMode="External"/><Relationship Id="rId5" Type="http://schemas.openxmlformats.org/officeDocument/2006/relationships/hyperlink" Target="https://www.amazon.com/Special-Relativity-Classical-Field-Theory/dp/0465093345/ref=sr_1_3?ie=UTF8&amp;qid=1521837735&amp;sr=8-3&amp;keywords=leonard+susskind" TargetMode="External"/><Relationship Id="rId4" Type="http://schemas.openxmlformats.org/officeDocument/2006/relationships/hyperlink" Target="https://www.youtube.com/watch?v=_pEiA0-r5A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9220EE-F833-44BC-AE3D-ED333047E265}" type="slidenum">
              <a:rPr lang="en-US" sz="2000" smtClean="0"/>
              <a:t>1</a:t>
            </a:fld>
            <a:endParaRPr lang="en-US" sz="2000" dirty="0"/>
          </a:p>
        </p:txBody>
      </p:sp>
      <p:sp>
        <p:nvSpPr>
          <p:cNvPr id="2" name="Title 1"/>
          <p:cNvSpPr>
            <a:spLocks noGrp="1"/>
          </p:cNvSpPr>
          <p:nvPr>
            <p:ph type="ctrTitle"/>
          </p:nvPr>
        </p:nvSpPr>
        <p:spPr/>
        <p:txBody>
          <a:bodyPr>
            <a:normAutofit/>
          </a:bodyPr>
          <a:lstStyle/>
          <a:p>
            <a:r>
              <a:rPr lang="en-US" dirty="0"/>
              <a:t>No, E Does NOT Equal mc</a:t>
            </a:r>
            <a:r>
              <a:rPr lang="en-US" baseline="30000" dirty="0"/>
              <a:t>2</a:t>
            </a:r>
            <a:r>
              <a:rPr lang="en-US" dirty="0"/>
              <a:t> and I’ll Show You Why!</a:t>
            </a:r>
          </a:p>
        </p:txBody>
      </p:sp>
      <p:sp>
        <p:nvSpPr>
          <p:cNvPr id="5" name="Date Placeholder 4"/>
          <p:cNvSpPr>
            <a:spLocks noGrp="1"/>
          </p:cNvSpPr>
          <p:nvPr>
            <p:ph type="dt" sz="half" idx="10"/>
          </p:nvPr>
        </p:nvSpPr>
        <p:spPr/>
        <p:txBody>
          <a:bodyPr/>
          <a:lstStyle/>
          <a:p>
            <a:r>
              <a:rPr lang="en-US" dirty="0"/>
              <a:t>4/13/2018</a:t>
            </a:r>
          </a:p>
        </p:txBody>
      </p:sp>
      <p:sp>
        <p:nvSpPr>
          <p:cNvPr id="6" name="Footer Placeholder 5"/>
          <p:cNvSpPr>
            <a:spLocks noGrp="1"/>
          </p:cNvSpPr>
          <p:nvPr>
            <p:ph type="ftr" sz="quarter" idx="11"/>
          </p:nvPr>
        </p:nvSpPr>
        <p:spPr/>
        <p:txBody>
          <a:bodyPr/>
          <a:lstStyle/>
          <a:p>
            <a:r>
              <a:rPr lang="en-US"/>
              <a:t>Larry Smith</a:t>
            </a:r>
          </a:p>
        </p:txBody>
      </p:sp>
      <p:sp>
        <p:nvSpPr>
          <p:cNvPr id="8" name="Subtitle 7">
            <a:extLst>
              <a:ext uri="{FF2B5EF4-FFF2-40B4-BE49-F238E27FC236}">
                <a16:creationId xmlns:a16="http://schemas.microsoft.com/office/drawing/2014/main" id="{5E8EAFD4-C56D-4A9F-865A-F2AA494E3FE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96988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Where We’re Going</a:t>
            </a:r>
          </a:p>
        </p:txBody>
      </p:sp>
      <p:sp>
        <p:nvSpPr>
          <p:cNvPr id="4" name="Slide Number Placeholder 3"/>
          <p:cNvSpPr>
            <a:spLocks noGrp="1"/>
          </p:cNvSpPr>
          <p:nvPr>
            <p:ph type="sldNum" sz="quarter" idx="12"/>
          </p:nvPr>
        </p:nvSpPr>
        <p:spPr/>
        <p:txBody>
          <a:bodyPr/>
          <a:lstStyle/>
          <a:p>
            <a:fld id="{699220EE-F833-44BC-AE3D-ED333047E265}" type="slidenum">
              <a:rPr lang="en-US" smtClean="0"/>
              <a:t>10</a:t>
            </a:fld>
            <a:endParaRPr lang="en-US"/>
          </a:p>
        </p:txBody>
      </p:sp>
      <p:sp>
        <p:nvSpPr>
          <p:cNvPr id="3" name="Content Placeholder 2"/>
          <p:cNvSpPr>
            <a:spLocks noGrp="1"/>
          </p:cNvSpPr>
          <p:nvPr>
            <p:ph sz="quarter" idx="13"/>
          </p:nvPr>
        </p:nvSpPr>
        <p:spPr/>
        <p:txBody>
          <a:bodyPr/>
          <a:lstStyle/>
          <a:p>
            <a:r>
              <a:rPr lang="en-US" dirty="0"/>
              <a:t>We’ve all heard that under Special Relativity time and space are not what we normally expect. (We’ll go into that later.)</a:t>
            </a:r>
          </a:p>
          <a:p>
            <a:r>
              <a:rPr lang="en-US" dirty="0"/>
              <a:t>So after a number of preliminaries, we’re going to consider a particle traveling inertially from two points of view.</a:t>
            </a:r>
          </a:p>
          <a:p>
            <a:pPr lvl="1"/>
            <a:r>
              <a:rPr lang="en-US" dirty="0"/>
              <a:t>Alice is traveling along with the particle, so that to her it seems at rest.</a:t>
            </a:r>
          </a:p>
          <a:p>
            <a:pPr lvl="1"/>
            <a:r>
              <a:rPr lang="en-US" dirty="0"/>
              <a:t>Bob is viewing it while traveling at some velocity v. But he can view himself at rest with our particle travelling at velocity v in the other direction. </a:t>
            </a:r>
          </a:p>
          <a:p>
            <a:pPr lvl="1"/>
            <a:r>
              <a:rPr lang="en-US" dirty="0"/>
              <a:t>The kinetic energy (energy of motion) of the particle will be zero in the first case, but non-zero in the second case.</a:t>
            </a:r>
          </a:p>
          <a:p>
            <a:r>
              <a:rPr lang="en-US" dirty="0"/>
              <a:t>To reconcile these two views, we’ll see that there’s an interplay between energy and mass.</a:t>
            </a:r>
          </a:p>
        </p:txBody>
      </p:sp>
    </p:spTree>
    <p:extLst>
      <p:ext uri="{BB962C8B-B14F-4D97-AF65-F5344CB8AC3E}">
        <p14:creationId xmlns:p14="http://schemas.microsoft.com/office/powerpoint/2010/main" val="325941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Assumptions of Special Relativity</a:t>
            </a:r>
          </a:p>
        </p:txBody>
      </p:sp>
      <p:sp>
        <p:nvSpPr>
          <p:cNvPr id="3" name="Slide Number Placeholder 2"/>
          <p:cNvSpPr>
            <a:spLocks noGrp="1"/>
          </p:cNvSpPr>
          <p:nvPr>
            <p:ph type="sldNum" sz="quarter" idx="12"/>
          </p:nvPr>
        </p:nvSpPr>
        <p:spPr/>
        <p:txBody>
          <a:bodyPr/>
          <a:lstStyle/>
          <a:p>
            <a:fld id="{699220EE-F833-44BC-AE3D-ED333047E265}" type="slidenum">
              <a:rPr lang="en-US" smtClean="0"/>
              <a:t>11</a:t>
            </a:fld>
            <a:endParaRPr lang="en-US"/>
          </a:p>
        </p:txBody>
      </p:sp>
      <p:sp>
        <p:nvSpPr>
          <p:cNvPr id="4" name="Content Placeholder 3"/>
          <p:cNvSpPr>
            <a:spLocks noGrp="1"/>
          </p:cNvSpPr>
          <p:nvPr>
            <p:ph sz="quarter" idx="13"/>
          </p:nvPr>
        </p:nvSpPr>
        <p:spPr/>
        <p:txBody>
          <a:bodyPr>
            <a:normAutofit/>
          </a:bodyPr>
          <a:lstStyle/>
          <a:p>
            <a:r>
              <a:rPr lang="en-US" dirty="0"/>
              <a:t>The laws of nature are the same for all observers in uniform motion (i.e. constant speed and direction – this includes being at rest) relative to one another. (Galileo knew this.)</a:t>
            </a:r>
          </a:p>
          <a:p>
            <a:r>
              <a:rPr lang="en-US" dirty="0"/>
              <a:t>The speed of light is always measured to be the same for all observers, regardless of their relative motion or the motion of the light source.</a:t>
            </a:r>
          </a:p>
          <a:p>
            <a:pPr lvl="1"/>
            <a:r>
              <a:rPr lang="en-US" dirty="0"/>
              <a:t>“The principle of the constancy of the velocity of light is of course contained in Maxwell’s equations [for electromagnetism]” – Albert Einstein, </a:t>
            </a:r>
            <a:r>
              <a:rPr lang="en-US" i="1" dirty="0"/>
              <a:t>Does the Inertia of a Body Depend on its Energy-Content?</a:t>
            </a:r>
            <a:r>
              <a:rPr lang="en-US" dirty="0"/>
              <a:t>, September 27, 1905.</a:t>
            </a:r>
          </a:p>
          <a:p>
            <a:pPr lvl="1"/>
            <a:r>
              <a:rPr lang="en-US" i="1" u="sng" dirty="0"/>
              <a:t>Very</a:t>
            </a:r>
            <a:r>
              <a:rPr lang="en-US" i="1" dirty="0"/>
              <a:t> </a:t>
            </a:r>
            <a:r>
              <a:rPr lang="en-US" dirty="0"/>
              <a:t>loosely speaking, Maxwell’s equations are formulated in terms of electric/magnetic fields and </a:t>
            </a:r>
            <a:r>
              <a:rPr lang="en-US" i="1" dirty="0"/>
              <a:t>how they change</a:t>
            </a:r>
            <a:r>
              <a:rPr lang="en-US" dirty="0"/>
              <a:t> (differential equations, for those who know calculus). This has the subtle side effect of requiring that the speed of electromagnetic energy (i.e. light) must always be measured to be the same.</a:t>
            </a:r>
          </a:p>
        </p:txBody>
      </p:sp>
    </p:spTree>
    <p:extLst>
      <p:ext uri="{BB962C8B-B14F-4D97-AF65-F5344CB8AC3E}">
        <p14:creationId xmlns:p14="http://schemas.microsoft.com/office/powerpoint/2010/main" val="745476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Batter Up!</a:t>
            </a:r>
          </a:p>
        </p:txBody>
      </p:sp>
      <p:sp>
        <p:nvSpPr>
          <p:cNvPr id="3" name="Slide Number Placeholder 2"/>
          <p:cNvSpPr>
            <a:spLocks noGrp="1"/>
          </p:cNvSpPr>
          <p:nvPr>
            <p:ph type="sldNum" sz="quarter" idx="12"/>
          </p:nvPr>
        </p:nvSpPr>
        <p:spPr/>
        <p:txBody>
          <a:bodyPr/>
          <a:lstStyle/>
          <a:p>
            <a:fld id="{699220EE-F833-44BC-AE3D-ED333047E265}" type="slidenum">
              <a:rPr lang="en-US" smtClean="0"/>
              <a:t>12</a:t>
            </a:fld>
            <a:endParaRPr lang="en-US"/>
          </a:p>
        </p:txBody>
      </p:sp>
      <p:sp>
        <p:nvSpPr>
          <p:cNvPr id="4" name="Content Placeholder 3"/>
          <p:cNvSpPr>
            <a:spLocks noGrp="1"/>
          </p:cNvSpPr>
          <p:nvPr>
            <p:ph sz="quarter" idx="13"/>
          </p:nvPr>
        </p:nvSpPr>
        <p:spPr/>
        <p:txBody>
          <a:bodyPr>
            <a:normAutofit/>
          </a:bodyPr>
          <a:lstStyle/>
          <a:p>
            <a:r>
              <a:rPr lang="en-US" dirty="0"/>
              <a:t>Using the examples from 100+ years ago, suppose someone is on a train moving at 100 km/</a:t>
            </a:r>
            <a:r>
              <a:rPr lang="en-US" dirty="0" err="1"/>
              <a:t>hr</a:t>
            </a:r>
            <a:r>
              <a:rPr lang="en-US" dirty="0"/>
              <a:t>, and can throw a baseball at 80 km/hr.</a:t>
            </a:r>
          </a:p>
          <a:p>
            <a:r>
              <a:rPr lang="en-US" dirty="0"/>
              <a:t>You’re at rest on the ground and see the baseball thrown towards the front of the train. What speed would you measure the baseball to be travelling?</a:t>
            </a:r>
          </a:p>
          <a:p>
            <a:r>
              <a:rPr lang="en-US" dirty="0"/>
              <a:t>180 </a:t>
            </a:r>
            <a:r>
              <a:rPr lang="en-US" dirty="0" err="1"/>
              <a:t>hm</a:t>
            </a:r>
            <a:r>
              <a:rPr lang="en-US" dirty="0"/>
              <a:t>/</a:t>
            </a:r>
            <a:r>
              <a:rPr lang="en-US" dirty="0" err="1"/>
              <a:t>hr</a:t>
            </a:r>
            <a:r>
              <a:rPr lang="en-US" dirty="0"/>
              <a:t>, right? (Actually, no, but why is on different slide.)</a:t>
            </a:r>
          </a:p>
          <a:p>
            <a:r>
              <a:rPr lang="en-US" dirty="0"/>
              <a:t>Now imagine she shines a flashlight towards the front of the train. Since realistic speeds are peanuts compared to the speed of light, let’s imagine the train moving at 100 km/</a:t>
            </a:r>
            <a:r>
              <a:rPr lang="en-US" dirty="0">
                <a:solidFill>
                  <a:srgbClr val="FFFF00"/>
                </a:solidFill>
              </a:rPr>
              <a:t>second</a:t>
            </a:r>
            <a:r>
              <a:rPr lang="en-US" dirty="0"/>
              <a:t>, and the light from the flashlight is, of course, moving at the speed of light, about 300,000 km/sec.</a:t>
            </a:r>
          </a:p>
          <a:p>
            <a:r>
              <a:rPr lang="en-US" dirty="0"/>
              <a:t>You’d measure the light to be moving at 300,100 km/sec, right? </a:t>
            </a:r>
          </a:p>
          <a:p>
            <a:r>
              <a:rPr lang="en-US" dirty="0"/>
              <a:t>Wrong! Maxwell’s equations say that you always measure the speed of light to be the same. We’ll see another reason why later.</a:t>
            </a:r>
          </a:p>
          <a:p>
            <a:endParaRPr lang="en-US" dirty="0"/>
          </a:p>
        </p:txBody>
      </p:sp>
    </p:spTree>
    <p:extLst>
      <p:ext uri="{BB962C8B-B14F-4D97-AF65-F5344CB8AC3E}">
        <p14:creationId xmlns:p14="http://schemas.microsoft.com/office/powerpoint/2010/main" val="1050027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Mathematical Preliminaries</a:t>
            </a:r>
          </a:p>
        </p:txBody>
      </p:sp>
      <p:sp>
        <p:nvSpPr>
          <p:cNvPr id="3" name="Slide Number Placeholder 2"/>
          <p:cNvSpPr>
            <a:spLocks noGrp="1"/>
          </p:cNvSpPr>
          <p:nvPr>
            <p:ph type="sldNum" sz="quarter" idx="12"/>
          </p:nvPr>
        </p:nvSpPr>
        <p:spPr/>
        <p:txBody>
          <a:bodyPr/>
          <a:lstStyle/>
          <a:p>
            <a:fld id="{699220EE-F833-44BC-AE3D-ED333047E265}" type="slidenum">
              <a:rPr lang="en-US" smtClean="0"/>
              <a:t>13</a:t>
            </a:fld>
            <a:endParaRPr lang="en-US"/>
          </a:p>
        </p:txBody>
      </p:sp>
      <mc:AlternateContent xmlns:mc="http://schemas.openxmlformats.org/markup-compatibility/2006">
        <mc:Choice xmlns:a14="http://schemas.microsoft.com/office/drawing/2010/main" Requires="a14">
          <p:sp>
            <p:nvSpPr>
              <p:cNvPr id="4" name="Content Placeholder 3"/>
              <p:cNvSpPr>
                <a:spLocks noGrp="1"/>
              </p:cNvSpPr>
              <p:nvPr>
                <p:ph sz="quarter" idx="13"/>
              </p:nvPr>
            </p:nvSpPr>
            <p:spPr>
              <a:xfrm>
                <a:off x="609600" y="1600200"/>
                <a:ext cx="7696200" cy="4114800"/>
              </a:xfrm>
            </p:spPr>
            <p:txBody>
              <a:bodyPr>
                <a:normAutofit fontScale="92500" lnSpcReduction="10000"/>
              </a:bodyPr>
              <a:lstStyle/>
              <a:p>
                <a:r>
                  <a:rPr lang="en-US" dirty="0"/>
                  <a:t>Later on we’ll need to talk about </a:t>
                </a:r>
                <a14:m>
                  <m:oMath xmlns:m="http://schemas.openxmlformats.org/officeDocument/2006/math">
                    <m:r>
                      <m:rPr>
                        <m:nor/>
                      </m:rPr>
                      <a:rPr lang="en-US" dirty="0">
                        <a:solidFill>
                          <a:srgbClr val="FFFF00"/>
                        </a:solidFill>
                        <a:latin typeface="Symbol" panose="05050102010706020507" pitchFamily="18" charset="2"/>
                      </a:rPr>
                      <m:t>g</m:t>
                    </m:r>
                    <m:r>
                      <a:rPr lang="en-US" i="1">
                        <a:solidFill>
                          <a:srgbClr val="FFFF00"/>
                        </a:solidFill>
                        <a:latin typeface="Cambria Math" panose="02040503050406030204" pitchFamily="18" charset="0"/>
                      </a:rPr>
                      <m:t>=1+ </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1</m:t>
                        </m:r>
                      </m:num>
                      <m:den>
                        <m:r>
                          <a:rPr lang="en-US" i="1">
                            <a:solidFill>
                              <a:srgbClr val="FFFF00"/>
                            </a:solidFill>
                            <a:latin typeface="Cambria Math" panose="02040503050406030204" pitchFamily="18" charset="0"/>
                          </a:rPr>
                          <m:t>2</m:t>
                        </m:r>
                      </m:den>
                    </m:f>
                    <m:sSup>
                      <m:sSupPr>
                        <m:ctrlPr>
                          <a:rPr lang="en-US" i="1" dirty="0">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dirty="0">
                            <a:solidFill>
                              <a:srgbClr val="FFFF00"/>
                            </a:solidFill>
                            <a:latin typeface="Cambria Math" panose="02040503050406030204" pitchFamily="18" charset="0"/>
                          </a:rPr>
                          <m:t>2</m:t>
                        </m:r>
                      </m:sup>
                    </m:sSup>
                    <m:r>
                      <a:rPr lang="en-US" i="1">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3</m:t>
                        </m:r>
                      </m:num>
                      <m:den>
                        <m:r>
                          <a:rPr lang="en-US" i="1">
                            <a:solidFill>
                              <a:srgbClr val="FFFF00"/>
                            </a:solidFill>
                            <a:latin typeface="Cambria Math" panose="02040503050406030204" pitchFamily="18" charset="0"/>
                          </a:rPr>
                          <m:t>8</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4</m:t>
                        </m:r>
                      </m:sup>
                    </m:sSup>
                    <m:r>
                      <a:rPr lang="en-US">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5</m:t>
                        </m:r>
                      </m:num>
                      <m:den>
                        <m:r>
                          <a:rPr lang="en-US" i="1">
                            <a:solidFill>
                              <a:srgbClr val="FFFF00"/>
                            </a:solidFill>
                            <a:latin typeface="Cambria Math" panose="02040503050406030204" pitchFamily="18" charset="0"/>
                          </a:rPr>
                          <m:t>16</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6</m:t>
                        </m:r>
                      </m:sup>
                    </m:sSup>
                    <m:r>
                      <a:rPr lang="en-US">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35</m:t>
                        </m:r>
                      </m:num>
                      <m:den>
                        <m:r>
                          <a:rPr lang="en-US" i="1">
                            <a:solidFill>
                              <a:srgbClr val="FFFF00"/>
                            </a:solidFill>
                            <a:latin typeface="Cambria Math" panose="02040503050406030204" pitchFamily="18" charset="0"/>
                          </a:rPr>
                          <m:t>128</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8</m:t>
                        </m:r>
                      </m:sup>
                    </m:sSup>
                    <m:r>
                      <a:rPr lang="en-US" i="1">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63</m:t>
                        </m:r>
                      </m:num>
                      <m:den>
                        <m:r>
                          <a:rPr lang="en-US" i="1">
                            <a:solidFill>
                              <a:srgbClr val="FFFF00"/>
                            </a:solidFill>
                            <a:latin typeface="Cambria Math" panose="02040503050406030204" pitchFamily="18" charset="0"/>
                          </a:rPr>
                          <m:t>256</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16</m:t>
                        </m:r>
                      </m:sup>
                    </m:sSup>
                    <m:r>
                      <a:rPr lang="en-US" i="1">
                        <a:solidFill>
                          <a:srgbClr val="FFFF00"/>
                        </a:solidFill>
                        <a:latin typeface="Cambria Math" panose="02040503050406030204" pitchFamily="18" charset="0"/>
                      </a:rPr>
                      <m:t>+ …</m:t>
                    </m:r>
                  </m:oMath>
                </a14:m>
                <a:endParaRPr lang="en-US" dirty="0"/>
              </a:p>
              <a:p>
                <a:r>
                  <a:rPr lang="en-US" dirty="0"/>
                  <a:t>To make sure we’re all up to speed some of the math involved, we’re going to take a few minutes to build up the background we’ll need. Once we’re all comfortable with these, we can start to dig into the issues.</a:t>
                </a:r>
              </a:p>
              <a:p>
                <a:pPr lvl="1"/>
                <a:r>
                  <a:rPr lang="en-US" dirty="0"/>
                  <a:t>I’ll assume everyone knows the Pythagorean Theorem</a:t>
                </a:r>
              </a:p>
              <a:p>
                <a:pPr lvl="1"/>
                <a:r>
                  <a:rPr lang="en-US" dirty="0"/>
                  <a:t>Exponents – We’ll need to consider what it means to raise an expression to the power of -½., so we’ll see how this can make sense.</a:t>
                </a:r>
              </a:p>
              <a:p>
                <a:pPr lvl="1"/>
                <a:r>
                  <a:rPr lang="en-US" dirty="0"/>
                  <a:t>The Binomial Theorem – It can be shown that raising an expression to the -½th power can be expressed as an infinite sum.</a:t>
                </a:r>
              </a:p>
              <a:p>
                <a:pPr lvl="1"/>
                <a:r>
                  <a:rPr lang="en-US" dirty="0"/>
                  <a:t>Summing an infinite series – But you’ll need to understand that adding an infinite number of values can sum to a finite value.</a:t>
                </a:r>
              </a:p>
              <a:p>
                <a:pPr lvl="1"/>
                <a:r>
                  <a:rPr lang="en-US" dirty="0"/>
                  <a:t>Approximating an infinite sum. And we’ll be able to approximate the finite value (in this case) by using only the first two of the infinite number of terms.</a:t>
                </a:r>
              </a:p>
              <a:p>
                <a:pPr lvl="1"/>
                <a:endParaRPr lang="en-US" dirty="0"/>
              </a:p>
              <a:p>
                <a:endParaRPr lang="en-US" dirty="0"/>
              </a:p>
            </p:txBody>
          </p:sp>
        </mc:Choice>
        <mc:Fallback>
          <p:sp>
            <p:nvSpPr>
              <p:cNvPr id="4" name="Content Placeholder 3"/>
              <p:cNvSpPr>
                <a:spLocks noGrp="1" noRot="1" noChangeAspect="1" noMove="1" noResize="1" noEditPoints="1" noAdjustHandles="1" noChangeArrowheads="1" noChangeShapeType="1" noTextEdit="1"/>
              </p:cNvSpPr>
              <p:nvPr>
                <p:ph sz="quarter" idx="13"/>
              </p:nvPr>
            </p:nvSpPr>
            <p:spPr>
              <a:xfrm>
                <a:off x="609600" y="1600200"/>
                <a:ext cx="7696200" cy="4114800"/>
              </a:xfrm>
              <a:blipFill>
                <a:blip r:embed="rId2"/>
                <a:stretch>
                  <a:fillRect l="-317"/>
                </a:stretch>
              </a:blipFill>
            </p:spPr>
            <p:txBody>
              <a:bodyPr/>
              <a:lstStyle/>
              <a:p>
                <a:r>
                  <a:rPr lang="en-US">
                    <a:noFill/>
                  </a:rPr>
                  <a:t> </a:t>
                </a:r>
              </a:p>
            </p:txBody>
          </p:sp>
        </mc:Fallback>
      </mc:AlternateContent>
    </p:spTree>
    <p:extLst>
      <p:ext uri="{BB962C8B-B14F-4D97-AF65-F5344CB8AC3E}">
        <p14:creationId xmlns:p14="http://schemas.microsoft.com/office/powerpoint/2010/main" val="3831160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Exponents</a:t>
            </a:r>
          </a:p>
        </p:txBody>
      </p:sp>
      <p:sp>
        <p:nvSpPr>
          <p:cNvPr id="3" name="Slide Number Placeholder 2"/>
          <p:cNvSpPr>
            <a:spLocks noGrp="1"/>
          </p:cNvSpPr>
          <p:nvPr>
            <p:ph type="sldNum" sz="quarter" idx="12"/>
          </p:nvPr>
        </p:nvSpPr>
        <p:spPr/>
        <p:txBody>
          <a:bodyPr/>
          <a:lstStyle/>
          <a:p>
            <a:fld id="{699220EE-F833-44BC-AE3D-ED333047E265}" type="slidenum">
              <a:rPr lang="en-US" smtClean="0"/>
              <a:t>14</a:t>
            </a:fld>
            <a:endParaRPr lang="en-US"/>
          </a:p>
        </p:txBody>
      </p:sp>
      <p:sp>
        <p:nvSpPr>
          <p:cNvPr id="4" name="Content Placeholder 3"/>
          <p:cNvSpPr>
            <a:spLocks noGrp="1"/>
          </p:cNvSpPr>
          <p:nvPr>
            <p:ph sz="quarter" idx="13"/>
          </p:nvPr>
        </p:nvSpPr>
        <p:spPr/>
        <p:txBody>
          <a:bodyPr/>
          <a:lstStyle/>
          <a:p>
            <a:r>
              <a:rPr lang="en-US" dirty="0"/>
              <a:t>We all know that, say, x</a:t>
            </a:r>
            <a:r>
              <a:rPr lang="en-US" baseline="30000" dirty="0"/>
              <a:t>2</a:t>
            </a:r>
            <a:r>
              <a:rPr lang="en-US" dirty="0"/>
              <a:t> * x</a:t>
            </a:r>
            <a:r>
              <a:rPr lang="en-US" baseline="30000" dirty="0"/>
              <a:t>3</a:t>
            </a:r>
            <a:r>
              <a:rPr lang="en-US" dirty="0"/>
              <a:t> = x</a:t>
            </a:r>
            <a:r>
              <a:rPr lang="en-US" baseline="30000" dirty="0"/>
              <a:t>2+3</a:t>
            </a:r>
            <a:r>
              <a:rPr lang="en-US" dirty="0"/>
              <a:t> = x</a:t>
            </a:r>
            <a:r>
              <a:rPr lang="en-US" baseline="30000" dirty="0"/>
              <a:t>5</a:t>
            </a:r>
            <a:r>
              <a:rPr lang="en-US" dirty="0"/>
              <a:t> (where * represents multiplication) and in general </a:t>
            </a:r>
            <a:r>
              <a:rPr lang="en-US" dirty="0" err="1"/>
              <a:t>x</a:t>
            </a:r>
            <a:r>
              <a:rPr lang="en-US" baseline="30000" dirty="0" err="1"/>
              <a:t>a</a:t>
            </a:r>
            <a:r>
              <a:rPr lang="en-US" dirty="0"/>
              <a:t> * </a:t>
            </a:r>
            <a:r>
              <a:rPr lang="en-US" dirty="0" err="1"/>
              <a:t>x</a:t>
            </a:r>
            <a:r>
              <a:rPr lang="en-US" baseline="30000" dirty="0" err="1"/>
              <a:t>b</a:t>
            </a:r>
            <a:r>
              <a:rPr lang="en-US" dirty="0"/>
              <a:t> = </a:t>
            </a:r>
            <a:r>
              <a:rPr lang="en-US" dirty="0" err="1"/>
              <a:t>x</a:t>
            </a:r>
            <a:r>
              <a:rPr lang="en-US" baseline="30000" dirty="0" err="1"/>
              <a:t>a+b</a:t>
            </a:r>
            <a:r>
              <a:rPr lang="en-US" dirty="0"/>
              <a:t>. </a:t>
            </a:r>
            <a:r>
              <a:rPr lang="en-US" b="1" dirty="0">
                <a:solidFill>
                  <a:srgbClr val="FFFF00"/>
                </a:solidFill>
              </a:rPr>
              <a:t>We add the exponents.</a:t>
            </a:r>
          </a:p>
        </p:txBody>
      </p:sp>
    </p:spTree>
    <p:extLst>
      <p:ext uri="{BB962C8B-B14F-4D97-AF65-F5344CB8AC3E}">
        <p14:creationId xmlns:p14="http://schemas.microsoft.com/office/powerpoint/2010/main" val="2005560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Exponents</a:t>
            </a:r>
          </a:p>
        </p:txBody>
      </p:sp>
      <p:sp>
        <p:nvSpPr>
          <p:cNvPr id="3" name="Slide Number Placeholder 2"/>
          <p:cNvSpPr>
            <a:spLocks noGrp="1"/>
          </p:cNvSpPr>
          <p:nvPr>
            <p:ph type="sldNum" sz="quarter" idx="12"/>
          </p:nvPr>
        </p:nvSpPr>
        <p:spPr/>
        <p:txBody>
          <a:bodyPr/>
          <a:lstStyle/>
          <a:p>
            <a:fld id="{699220EE-F833-44BC-AE3D-ED333047E265}" type="slidenum">
              <a:rPr lang="en-US" smtClean="0"/>
              <a:t>15</a:t>
            </a:fld>
            <a:endParaRPr lang="en-US"/>
          </a:p>
        </p:txBody>
      </p:sp>
      <p:sp>
        <p:nvSpPr>
          <p:cNvPr id="4" name="Content Placeholder 3"/>
          <p:cNvSpPr>
            <a:spLocks noGrp="1"/>
          </p:cNvSpPr>
          <p:nvPr>
            <p:ph sz="quarter" idx="13"/>
          </p:nvPr>
        </p:nvSpPr>
        <p:spPr/>
        <p:txBody>
          <a:bodyPr>
            <a:normAutofit/>
          </a:bodyPr>
          <a:lstStyle/>
          <a:p>
            <a:r>
              <a:rPr lang="en-US" dirty="0"/>
              <a:t>We all know that, say, x</a:t>
            </a:r>
            <a:r>
              <a:rPr lang="en-US" baseline="30000" dirty="0"/>
              <a:t>2</a:t>
            </a:r>
            <a:r>
              <a:rPr lang="en-US" dirty="0"/>
              <a:t> * x</a:t>
            </a:r>
            <a:r>
              <a:rPr lang="en-US" baseline="30000" dirty="0"/>
              <a:t>3</a:t>
            </a:r>
            <a:r>
              <a:rPr lang="en-US" dirty="0"/>
              <a:t> = x</a:t>
            </a:r>
            <a:r>
              <a:rPr lang="en-US" baseline="30000" dirty="0"/>
              <a:t>2+3</a:t>
            </a:r>
            <a:r>
              <a:rPr lang="en-US" dirty="0"/>
              <a:t> = x</a:t>
            </a:r>
            <a:r>
              <a:rPr lang="en-US" baseline="30000" dirty="0"/>
              <a:t>5</a:t>
            </a:r>
            <a:r>
              <a:rPr lang="en-US" dirty="0"/>
              <a:t> (where * represents multiplication) and in general </a:t>
            </a:r>
            <a:r>
              <a:rPr lang="en-US" dirty="0" err="1"/>
              <a:t>x</a:t>
            </a:r>
            <a:r>
              <a:rPr lang="en-US" baseline="30000" dirty="0" err="1"/>
              <a:t>a</a:t>
            </a:r>
            <a:r>
              <a:rPr lang="en-US" dirty="0"/>
              <a:t> * </a:t>
            </a:r>
            <a:r>
              <a:rPr lang="en-US" dirty="0" err="1"/>
              <a:t>x</a:t>
            </a:r>
            <a:r>
              <a:rPr lang="en-US" baseline="30000" dirty="0" err="1"/>
              <a:t>b</a:t>
            </a:r>
            <a:r>
              <a:rPr lang="en-US" dirty="0"/>
              <a:t> = </a:t>
            </a:r>
            <a:r>
              <a:rPr lang="en-US" dirty="0" err="1"/>
              <a:t>x</a:t>
            </a:r>
            <a:r>
              <a:rPr lang="en-US" baseline="30000" dirty="0" err="1"/>
              <a:t>a+b</a:t>
            </a:r>
            <a:r>
              <a:rPr lang="en-US" dirty="0"/>
              <a:t>. We add the exponents.</a:t>
            </a:r>
          </a:p>
          <a:p>
            <a:r>
              <a:rPr lang="en-US" dirty="0"/>
              <a:t>That’s fine for positive integer exponents, but can we expand the definition? Yes!</a:t>
            </a:r>
          </a:p>
        </p:txBody>
      </p:sp>
    </p:spTree>
    <p:extLst>
      <p:ext uri="{BB962C8B-B14F-4D97-AF65-F5344CB8AC3E}">
        <p14:creationId xmlns:p14="http://schemas.microsoft.com/office/powerpoint/2010/main" val="2935250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Exponents</a:t>
            </a:r>
          </a:p>
        </p:txBody>
      </p:sp>
      <p:sp>
        <p:nvSpPr>
          <p:cNvPr id="3" name="Slide Number Placeholder 2"/>
          <p:cNvSpPr>
            <a:spLocks noGrp="1"/>
          </p:cNvSpPr>
          <p:nvPr>
            <p:ph type="sldNum" sz="quarter" idx="12"/>
          </p:nvPr>
        </p:nvSpPr>
        <p:spPr/>
        <p:txBody>
          <a:bodyPr/>
          <a:lstStyle/>
          <a:p>
            <a:fld id="{699220EE-F833-44BC-AE3D-ED333047E265}" type="slidenum">
              <a:rPr lang="en-US" smtClean="0"/>
              <a:t>16</a:t>
            </a:fld>
            <a:endParaRPr lang="en-US"/>
          </a:p>
        </p:txBody>
      </p:sp>
      <p:sp>
        <p:nvSpPr>
          <p:cNvPr id="4" name="Content Placeholder 3"/>
          <p:cNvSpPr>
            <a:spLocks noGrp="1"/>
          </p:cNvSpPr>
          <p:nvPr>
            <p:ph sz="quarter" idx="13"/>
          </p:nvPr>
        </p:nvSpPr>
        <p:spPr/>
        <p:txBody>
          <a:bodyPr>
            <a:normAutofit/>
          </a:bodyPr>
          <a:lstStyle/>
          <a:p>
            <a:r>
              <a:rPr lang="en-US" dirty="0"/>
              <a:t>We all know that, say, x</a:t>
            </a:r>
            <a:r>
              <a:rPr lang="en-US" baseline="30000" dirty="0"/>
              <a:t>2</a:t>
            </a:r>
            <a:r>
              <a:rPr lang="en-US" dirty="0"/>
              <a:t> * x</a:t>
            </a:r>
            <a:r>
              <a:rPr lang="en-US" baseline="30000" dirty="0"/>
              <a:t>3</a:t>
            </a:r>
            <a:r>
              <a:rPr lang="en-US" dirty="0"/>
              <a:t> = x</a:t>
            </a:r>
            <a:r>
              <a:rPr lang="en-US" baseline="30000" dirty="0"/>
              <a:t>2+3</a:t>
            </a:r>
            <a:r>
              <a:rPr lang="en-US" dirty="0"/>
              <a:t> = x</a:t>
            </a:r>
            <a:r>
              <a:rPr lang="en-US" baseline="30000" dirty="0"/>
              <a:t>5</a:t>
            </a:r>
            <a:r>
              <a:rPr lang="en-US" dirty="0"/>
              <a:t> (where * represents multiplication) and in general </a:t>
            </a:r>
            <a:r>
              <a:rPr lang="en-US" dirty="0" err="1"/>
              <a:t>x</a:t>
            </a:r>
            <a:r>
              <a:rPr lang="en-US" baseline="30000" dirty="0" err="1"/>
              <a:t>a</a:t>
            </a:r>
            <a:r>
              <a:rPr lang="en-US" dirty="0"/>
              <a:t> * </a:t>
            </a:r>
            <a:r>
              <a:rPr lang="en-US" dirty="0" err="1"/>
              <a:t>x</a:t>
            </a:r>
            <a:r>
              <a:rPr lang="en-US" baseline="30000" dirty="0" err="1"/>
              <a:t>b</a:t>
            </a:r>
            <a:r>
              <a:rPr lang="en-US" dirty="0"/>
              <a:t> = </a:t>
            </a:r>
            <a:r>
              <a:rPr lang="en-US" dirty="0" err="1"/>
              <a:t>x</a:t>
            </a:r>
            <a:r>
              <a:rPr lang="en-US" baseline="30000" dirty="0" err="1"/>
              <a:t>a+b</a:t>
            </a:r>
            <a:r>
              <a:rPr lang="en-US" dirty="0"/>
              <a:t>. We add the exponents.</a:t>
            </a:r>
          </a:p>
          <a:p>
            <a:r>
              <a:rPr lang="en-US" dirty="0"/>
              <a:t>That’s fine for positive integer exponents, but can we expand the definition? Yes!</a:t>
            </a:r>
          </a:p>
          <a:p>
            <a:r>
              <a:rPr lang="en-US" dirty="0"/>
              <a:t>If (say), x</a:t>
            </a:r>
            <a:r>
              <a:rPr lang="en-US" baseline="30000" dirty="0"/>
              <a:t>0</a:t>
            </a:r>
            <a:r>
              <a:rPr lang="en-US" dirty="0"/>
              <a:t> * x</a:t>
            </a:r>
            <a:r>
              <a:rPr lang="en-US" baseline="30000" dirty="0"/>
              <a:t>5</a:t>
            </a:r>
            <a:r>
              <a:rPr lang="en-US" dirty="0"/>
              <a:t> = x</a:t>
            </a:r>
            <a:r>
              <a:rPr lang="en-US" baseline="30000" dirty="0"/>
              <a:t>0+5</a:t>
            </a:r>
            <a:r>
              <a:rPr lang="en-US" dirty="0"/>
              <a:t> = x</a:t>
            </a:r>
            <a:r>
              <a:rPr lang="en-US" baseline="30000" dirty="0"/>
              <a:t>5</a:t>
            </a:r>
            <a:r>
              <a:rPr lang="en-US" dirty="0"/>
              <a:t>, then </a:t>
            </a:r>
            <a:r>
              <a:rPr lang="en-US" dirty="0">
                <a:solidFill>
                  <a:srgbClr val="FFFF00"/>
                </a:solidFill>
              </a:rPr>
              <a:t>x</a:t>
            </a:r>
            <a:r>
              <a:rPr lang="en-US" baseline="30000" dirty="0">
                <a:solidFill>
                  <a:srgbClr val="FFFF00"/>
                </a:solidFill>
              </a:rPr>
              <a:t>0</a:t>
            </a:r>
            <a:r>
              <a:rPr lang="en-US" dirty="0">
                <a:solidFill>
                  <a:srgbClr val="FFFF00"/>
                </a:solidFill>
              </a:rPr>
              <a:t> must equal 1</a:t>
            </a:r>
            <a:r>
              <a:rPr lang="en-US" dirty="0"/>
              <a:t>.</a:t>
            </a:r>
          </a:p>
        </p:txBody>
      </p:sp>
    </p:spTree>
    <p:extLst>
      <p:ext uri="{BB962C8B-B14F-4D97-AF65-F5344CB8AC3E}">
        <p14:creationId xmlns:p14="http://schemas.microsoft.com/office/powerpoint/2010/main" val="4148203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Exponents</a:t>
            </a:r>
          </a:p>
        </p:txBody>
      </p:sp>
      <p:sp>
        <p:nvSpPr>
          <p:cNvPr id="3" name="Slide Number Placeholder 2"/>
          <p:cNvSpPr>
            <a:spLocks noGrp="1"/>
          </p:cNvSpPr>
          <p:nvPr>
            <p:ph type="sldNum" sz="quarter" idx="12"/>
          </p:nvPr>
        </p:nvSpPr>
        <p:spPr/>
        <p:txBody>
          <a:bodyPr/>
          <a:lstStyle/>
          <a:p>
            <a:fld id="{699220EE-F833-44BC-AE3D-ED333047E265}" type="slidenum">
              <a:rPr lang="en-US" smtClean="0"/>
              <a:t>17</a:t>
            </a:fld>
            <a:endParaRPr lang="en-US"/>
          </a:p>
        </p:txBody>
      </p:sp>
      <p:sp>
        <p:nvSpPr>
          <p:cNvPr id="4" name="Content Placeholder 3"/>
          <p:cNvSpPr>
            <a:spLocks noGrp="1"/>
          </p:cNvSpPr>
          <p:nvPr>
            <p:ph sz="quarter" idx="13"/>
          </p:nvPr>
        </p:nvSpPr>
        <p:spPr/>
        <p:txBody>
          <a:bodyPr>
            <a:normAutofit/>
          </a:bodyPr>
          <a:lstStyle/>
          <a:p>
            <a:r>
              <a:rPr lang="en-US" dirty="0"/>
              <a:t>We all know that, say, x</a:t>
            </a:r>
            <a:r>
              <a:rPr lang="en-US" baseline="30000" dirty="0"/>
              <a:t>2</a:t>
            </a:r>
            <a:r>
              <a:rPr lang="en-US" dirty="0"/>
              <a:t> * x</a:t>
            </a:r>
            <a:r>
              <a:rPr lang="en-US" baseline="30000" dirty="0"/>
              <a:t>3</a:t>
            </a:r>
            <a:r>
              <a:rPr lang="en-US" dirty="0"/>
              <a:t> = x</a:t>
            </a:r>
            <a:r>
              <a:rPr lang="en-US" baseline="30000" dirty="0"/>
              <a:t>2+3</a:t>
            </a:r>
            <a:r>
              <a:rPr lang="en-US" dirty="0"/>
              <a:t> = x</a:t>
            </a:r>
            <a:r>
              <a:rPr lang="en-US" baseline="30000" dirty="0"/>
              <a:t>5</a:t>
            </a:r>
            <a:r>
              <a:rPr lang="en-US" dirty="0"/>
              <a:t> (where * represents multiplication) and in general </a:t>
            </a:r>
            <a:r>
              <a:rPr lang="en-US" dirty="0" err="1"/>
              <a:t>x</a:t>
            </a:r>
            <a:r>
              <a:rPr lang="en-US" baseline="30000" dirty="0" err="1"/>
              <a:t>a</a:t>
            </a:r>
            <a:r>
              <a:rPr lang="en-US" dirty="0"/>
              <a:t> * </a:t>
            </a:r>
            <a:r>
              <a:rPr lang="en-US" dirty="0" err="1"/>
              <a:t>x</a:t>
            </a:r>
            <a:r>
              <a:rPr lang="en-US" baseline="30000" dirty="0" err="1"/>
              <a:t>b</a:t>
            </a:r>
            <a:r>
              <a:rPr lang="en-US" dirty="0"/>
              <a:t> = </a:t>
            </a:r>
            <a:r>
              <a:rPr lang="en-US" dirty="0" err="1"/>
              <a:t>x</a:t>
            </a:r>
            <a:r>
              <a:rPr lang="en-US" baseline="30000" dirty="0" err="1"/>
              <a:t>a+b</a:t>
            </a:r>
            <a:r>
              <a:rPr lang="en-US" dirty="0"/>
              <a:t>. We add the exponents.</a:t>
            </a:r>
          </a:p>
          <a:p>
            <a:r>
              <a:rPr lang="en-US" dirty="0"/>
              <a:t>That’s fine for positive integer exponents, but can we expand the definition? Yes!</a:t>
            </a:r>
          </a:p>
          <a:p>
            <a:r>
              <a:rPr lang="en-US" dirty="0"/>
              <a:t>If (say), x</a:t>
            </a:r>
            <a:r>
              <a:rPr lang="en-US" baseline="30000" dirty="0"/>
              <a:t>0</a:t>
            </a:r>
            <a:r>
              <a:rPr lang="en-US" dirty="0"/>
              <a:t> * x</a:t>
            </a:r>
            <a:r>
              <a:rPr lang="en-US" baseline="30000" dirty="0"/>
              <a:t>5</a:t>
            </a:r>
            <a:r>
              <a:rPr lang="en-US" dirty="0"/>
              <a:t> = x</a:t>
            </a:r>
            <a:r>
              <a:rPr lang="en-US" baseline="30000" dirty="0"/>
              <a:t>0+5</a:t>
            </a:r>
            <a:r>
              <a:rPr lang="en-US" dirty="0"/>
              <a:t> = x</a:t>
            </a:r>
            <a:r>
              <a:rPr lang="en-US" baseline="30000" dirty="0"/>
              <a:t>5</a:t>
            </a:r>
            <a:r>
              <a:rPr lang="en-US" dirty="0"/>
              <a:t>, then x</a:t>
            </a:r>
            <a:r>
              <a:rPr lang="en-US" baseline="30000" dirty="0"/>
              <a:t>0</a:t>
            </a:r>
            <a:r>
              <a:rPr lang="en-US" dirty="0"/>
              <a:t> must equal 1 (for all x).</a:t>
            </a:r>
          </a:p>
          <a:p>
            <a:r>
              <a:rPr lang="en-US" dirty="0"/>
              <a:t>If x</a:t>
            </a:r>
            <a:r>
              <a:rPr lang="en-US" baseline="30000" dirty="0"/>
              <a:t> ½</a:t>
            </a:r>
            <a:r>
              <a:rPr lang="en-US" dirty="0"/>
              <a:t> * x</a:t>
            </a:r>
            <a:r>
              <a:rPr lang="en-US" baseline="30000" dirty="0"/>
              <a:t> ½</a:t>
            </a:r>
            <a:r>
              <a:rPr lang="en-US" dirty="0"/>
              <a:t> = x</a:t>
            </a:r>
            <a:r>
              <a:rPr lang="en-US" baseline="30000" dirty="0"/>
              <a:t> ½ + ½</a:t>
            </a:r>
            <a:r>
              <a:rPr lang="en-US" dirty="0"/>
              <a:t> = x</a:t>
            </a:r>
            <a:r>
              <a:rPr lang="en-US" baseline="30000" dirty="0"/>
              <a:t>1</a:t>
            </a:r>
            <a:r>
              <a:rPr lang="en-US" dirty="0"/>
              <a:t> = x, then </a:t>
            </a:r>
            <a:r>
              <a:rPr lang="en-US" dirty="0">
                <a:solidFill>
                  <a:srgbClr val="FFFF00"/>
                </a:solidFill>
              </a:rPr>
              <a:t>x</a:t>
            </a:r>
            <a:r>
              <a:rPr lang="en-US" baseline="30000" dirty="0">
                <a:solidFill>
                  <a:srgbClr val="FFFF00"/>
                </a:solidFill>
              </a:rPr>
              <a:t> ½</a:t>
            </a:r>
            <a:r>
              <a:rPr lang="en-US" dirty="0">
                <a:solidFill>
                  <a:srgbClr val="FFFF00"/>
                </a:solidFill>
              </a:rPr>
              <a:t> must be the square root of x</a:t>
            </a:r>
            <a:r>
              <a:rPr lang="en-US" dirty="0"/>
              <a:t>.</a:t>
            </a:r>
          </a:p>
        </p:txBody>
      </p:sp>
    </p:spTree>
    <p:extLst>
      <p:ext uri="{BB962C8B-B14F-4D97-AF65-F5344CB8AC3E}">
        <p14:creationId xmlns:p14="http://schemas.microsoft.com/office/powerpoint/2010/main" val="3833822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Exponents</a:t>
            </a:r>
          </a:p>
        </p:txBody>
      </p:sp>
      <p:sp>
        <p:nvSpPr>
          <p:cNvPr id="3" name="Slide Number Placeholder 2"/>
          <p:cNvSpPr>
            <a:spLocks noGrp="1"/>
          </p:cNvSpPr>
          <p:nvPr>
            <p:ph type="sldNum" sz="quarter" idx="12"/>
          </p:nvPr>
        </p:nvSpPr>
        <p:spPr/>
        <p:txBody>
          <a:bodyPr/>
          <a:lstStyle/>
          <a:p>
            <a:fld id="{699220EE-F833-44BC-AE3D-ED333047E265}" type="slidenum">
              <a:rPr lang="en-US" smtClean="0"/>
              <a:t>18</a:t>
            </a:fld>
            <a:endParaRPr lang="en-US"/>
          </a:p>
        </p:txBody>
      </p:sp>
      <mc:AlternateContent xmlns:mc="http://schemas.openxmlformats.org/markup-compatibility/2006" xmlns:a14="http://schemas.microsoft.com/office/drawing/2010/main">
        <mc:Choice Requires="a14">
          <p:sp>
            <p:nvSpPr>
              <p:cNvPr id="4" name="Content Placeholder 3"/>
              <p:cNvSpPr>
                <a:spLocks noGrp="1"/>
              </p:cNvSpPr>
              <p:nvPr>
                <p:ph sz="quarter" idx="13"/>
              </p:nvPr>
            </p:nvSpPr>
            <p:spPr/>
            <p:txBody>
              <a:bodyPr>
                <a:normAutofit/>
              </a:bodyPr>
              <a:lstStyle/>
              <a:p>
                <a:r>
                  <a:rPr lang="en-US" dirty="0"/>
                  <a:t>We all know that, say, x</a:t>
                </a:r>
                <a:r>
                  <a:rPr lang="en-US" baseline="30000" dirty="0"/>
                  <a:t>2</a:t>
                </a:r>
                <a:r>
                  <a:rPr lang="en-US" dirty="0"/>
                  <a:t> * x</a:t>
                </a:r>
                <a:r>
                  <a:rPr lang="en-US" baseline="30000" dirty="0"/>
                  <a:t>3</a:t>
                </a:r>
                <a:r>
                  <a:rPr lang="en-US" dirty="0"/>
                  <a:t> = x</a:t>
                </a:r>
                <a:r>
                  <a:rPr lang="en-US" baseline="30000" dirty="0"/>
                  <a:t>2+3</a:t>
                </a:r>
                <a:r>
                  <a:rPr lang="en-US" dirty="0"/>
                  <a:t> = x</a:t>
                </a:r>
                <a:r>
                  <a:rPr lang="en-US" baseline="30000" dirty="0"/>
                  <a:t>5</a:t>
                </a:r>
                <a:r>
                  <a:rPr lang="en-US" dirty="0"/>
                  <a:t> (where * represents multiplication) and in general </a:t>
                </a:r>
                <a:r>
                  <a:rPr lang="en-US" dirty="0" err="1"/>
                  <a:t>x</a:t>
                </a:r>
                <a:r>
                  <a:rPr lang="en-US" baseline="30000" dirty="0" err="1"/>
                  <a:t>a</a:t>
                </a:r>
                <a:r>
                  <a:rPr lang="en-US" dirty="0"/>
                  <a:t> * </a:t>
                </a:r>
                <a:r>
                  <a:rPr lang="en-US" dirty="0" err="1"/>
                  <a:t>x</a:t>
                </a:r>
                <a:r>
                  <a:rPr lang="en-US" baseline="30000" dirty="0" err="1"/>
                  <a:t>b</a:t>
                </a:r>
                <a:r>
                  <a:rPr lang="en-US" dirty="0"/>
                  <a:t> = </a:t>
                </a:r>
                <a:r>
                  <a:rPr lang="en-US" dirty="0" err="1"/>
                  <a:t>x</a:t>
                </a:r>
                <a:r>
                  <a:rPr lang="en-US" baseline="30000" dirty="0" err="1"/>
                  <a:t>a+b</a:t>
                </a:r>
                <a:r>
                  <a:rPr lang="en-US" dirty="0"/>
                  <a:t>. We add the exponents.</a:t>
                </a:r>
              </a:p>
              <a:p>
                <a:r>
                  <a:rPr lang="en-US" dirty="0"/>
                  <a:t>That’s fine for positive integer exponents, but can we expand the definition? Yes!</a:t>
                </a:r>
              </a:p>
              <a:p>
                <a:r>
                  <a:rPr lang="en-US" dirty="0"/>
                  <a:t>If (say), x</a:t>
                </a:r>
                <a:r>
                  <a:rPr lang="en-US" baseline="30000" dirty="0"/>
                  <a:t>0</a:t>
                </a:r>
                <a:r>
                  <a:rPr lang="en-US" dirty="0"/>
                  <a:t> * x</a:t>
                </a:r>
                <a:r>
                  <a:rPr lang="en-US" baseline="30000" dirty="0"/>
                  <a:t>5</a:t>
                </a:r>
                <a:r>
                  <a:rPr lang="en-US" dirty="0"/>
                  <a:t> = x</a:t>
                </a:r>
                <a:r>
                  <a:rPr lang="en-US" baseline="30000" dirty="0"/>
                  <a:t>0+5</a:t>
                </a:r>
                <a:r>
                  <a:rPr lang="en-US" dirty="0"/>
                  <a:t> = x</a:t>
                </a:r>
                <a:r>
                  <a:rPr lang="en-US" baseline="30000" dirty="0"/>
                  <a:t>5</a:t>
                </a:r>
                <a:r>
                  <a:rPr lang="en-US" dirty="0"/>
                  <a:t>, then x</a:t>
                </a:r>
                <a:r>
                  <a:rPr lang="en-US" baseline="30000" dirty="0"/>
                  <a:t>0</a:t>
                </a:r>
                <a:r>
                  <a:rPr lang="en-US" dirty="0"/>
                  <a:t> must equal 1 (for all x).</a:t>
                </a:r>
              </a:p>
              <a:p>
                <a:r>
                  <a:rPr lang="en-US" dirty="0"/>
                  <a:t>If x</a:t>
                </a:r>
                <a:r>
                  <a:rPr lang="en-US" baseline="30000" dirty="0"/>
                  <a:t> ½</a:t>
                </a:r>
                <a:r>
                  <a:rPr lang="en-US" dirty="0"/>
                  <a:t> * x</a:t>
                </a:r>
                <a:r>
                  <a:rPr lang="en-US" baseline="30000" dirty="0"/>
                  <a:t> ½</a:t>
                </a:r>
                <a:r>
                  <a:rPr lang="en-US" dirty="0"/>
                  <a:t> = x</a:t>
                </a:r>
                <a:r>
                  <a:rPr lang="en-US" baseline="30000" dirty="0"/>
                  <a:t> ½ + ½</a:t>
                </a:r>
                <a:r>
                  <a:rPr lang="en-US" dirty="0"/>
                  <a:t> = x</a:t>
                </a:r>
                <a:r>
                  <a:rPr lang="en-US" baseline="30000" dirty="0"/>
                  <a:t>1</a:t>
                </a:r>
                <a:r>
                  <a:rPr lang="en-US" dirty="0"/>
                  <a:t> = x, then x</a:t>
                </a:r>
                <a:r>
                  <a:rPr lang="en-US" baseline="30000" dirty="0"/>
                  <a:t> ½</a:t>
                </a:r>
                <a:r>
                  <a:rPr lang="en-US" dirty="0"/>
                  <a:t> must be the square root of x.</a:t>
                </a:r>
              </a:p>
              <a:p>
                <a:r>
                  <a:rPr lang="en-US" dirty="0"/>
                  <a:t>If x</a:t>
                </a:r>
                <a:r>
                  <a:rPr lang="en-US" baseline="30000" dirty="0"/>
                  <a:t> ½</a:t>
                </a:r>
                <a:r>
                  <a:rPr lang="en-US" dirty="0"/>
                  <a:t> * x</a:t>
                </a:r>
                <a:r>
                  <a:rPr lang="en-US" baseline="30000" dirty="0"/>
                  <a:t> -½</a:t>
                </a:r>
                <a:r>
                  <a:rPr lang="en-US" dirty="0"/>
                  <a:t> = x</a:t>
                </a:r>
                <a:r>
                  <a:rPr lang="en-US" baseline="30000" dirty="0"/>
                  <a:t> ½ - ½</a:t>
                </a:r>
                <a:r>
                  <a:rPr lang="en-US" dirty="0"/>
                  <a:t> = x</a:t>
                </a:r>
                <a:r>
                  <a:rPr lang="en-US" baseline="30000" dirty="0"/>
                  <a:t>0</a:t>
                </a:r>
                <a:r>
                  <a:rPr lang="en-US" dirty="0"/>
                  <a:t> = 1. So </a:t>
                </a:r>
                <a:r>
                  <a:rPr lang="en-US" dirty="0">
                    <a:solidFill>
                      <a:srgbClr val="FFFF00"/>
                    </a:solidFill>
                  </a:rPr>
                  <a:t>negative powers must be reciprocals </a:t>
                </a:r>
                <a:r>
                  <a:rPr lang="en-US" dirty="0"/>
                  <a:t>for example</a:t>
                </a:r>
              </a:p>
              <a:p>
                <a:pPr lvl="1"/>
                <a:r>
                  <a:rPr lang="en-US" sz="2400" dirty="0">
                    <a:solidFill>
                      <a:srgbClr val="FFFF00"/>
                    </a:solidFill>
                  </a:rPr>
                  <a:t>(1 – x</a:t>
                </a:r>
                <a:r>
                  <a:rPr lang="en-US" sz="2400" baseline="30000" dirty="0">
                    <a:solidFill>
                      <a:srgbClr val="FFFF00"/>
                    </a:solidFill>
                  </a:rPr>
                  <a:t>2</a:t>
                </a:r>
                <a:r>
                  <a:rPr lang="en-US" sz="2400" dirty="0">
                    <a:solidFill>
                      <a:srgbClr val="FFFF00"/>
                    </a:solidFill>
                  </a:rPr>
                  <a:t>)</a:t>
                </a:r>
                <a:r>
                  <a:rPr lang="en-US" sz="2400" baseline="30000" dirty="0">
                    <a:solidFill>
                      <a:srgbClr val="FFFF00"/>
                    </a:solidFill>
                  </a:rPr>
                  <a:t> -½</a:t>
                </a:r>
                <a14:m>
                  <m:oMath xmlns:m="http://schemas.openxmlformats.org/officeDocument/2006/math">
                    <m:r>
                      <a:rPr lang="en-US" sz="2400" b="1">
                        <a:solidFill>
                          <a:srgbClr val="FFFF00"/>
                        </a:solidFill>
                        <a:latin typeface="Cambria Math" panose="02040503050406030204" pitchFamily="18" charset="0"/>
                      </a:rPr>
                      <m:t> </m:t>
                    </m:r>
                    <m:r>
                      <a:rPr lang="en-US" sz="2400" b="1" i="1">
                        <a:solidFill>
                          <a:srgbClr val="FFFF00"/>
                        </a:solidFill>
                        <a:latin typeface="Cambria Math" panose="02040503050406030204" pitchFamily="18" charset="0"/>
                      </a:rPr>
                      <m:t>= </m:t>
                    </m:r>
                    <m:f>
                      <m:fPr>
                        <m:ctrlPr>
                          <a:rPr lang="en-US" sz="2400" b="1" i="1">
                            <a:solidFill>
                              <a:srgbClr val="FFFF00"/>
                            </a:solidFill>
                            <a:latin typeface="Cambria Math" panose="02040503050406030204" pitchFamily="18" charset="0"/>
                          </a:rPr>
                        </m:ctrlPr>
                      </m:fPr>
                      <m:num>
                        <m:r>
                          <a:rPr lang="en-US" sz="2400" b="1" i="1">
                            <a:solidFill>
                              <a:srgbClr val="FFFF00"/>
                            </a:solidFill>
                            <a:latin typeface="Cambria Math" panose="02040503050406030204" pitchFamily="18" charset="0"/>
                          </a:rPr>
                          <m:t>𝟏</m:t>
                        </m:r>
                      </m:num>
                      <m:den>
                        <m:rad>
                          <m:radPr>
                            <m:degHide m:val="on"/>
                            <m:ctrlPr>
                              <a:rPr lang="en-US" sz="2400" b="1" i="1">
                                <a:solidFill>
                                  <a:srgbClr val="FFFF00"/>
                                </a:solidFill>
                                <a:latin typeface="Cambria Math" panose="02040503050406030204" pitchFamily="18" charset="0"/>
                              </a:rPr>
                            </m:ctrlPr>
                          </m:radPr>
                          <m:deg/>
                          <m:e>
                            <m:r>
                              <a:rPr lang="en-US" sz="2400" b="1" i="1">
                                <a:solidFill>
                                  <a:srgbClr val="FFFF00"/>
                                </a:solidFill>
                                <a:latin typeface="Cambria Math" panose="02040503050406030204" pitchFamily="18" charset="0"/>
                              </a:rPr>
                              <m:t>𝟏</m:t>
                            </m:r>
                            <m:r>
                              <a:rPr lang="en-US" sz="2400" b="1" i="1">
                                <a:solidFill>
                                  <a:srgbClr val="FFFF00"/>
                                </a:solidFill>
                                <a:latin typeface="Cambria Math" panose="02040503050406030204" pitchFamily="18" charset="0"/>
                              </a:rPr>
                              <m:t> − </m:t>
                            </m:r>
                            <m:sSup>
                              <m:sSupPr>
                                <m:ctrlPr>
                                  <a:rPr lang="en-US" sz="2400" b="1" i="1">
                                    <a:solidFill>
                                      <a:srgbClr val="FFFF00"/>
                                    </a:solidFill>
                                    <a:latin typeface="Cambria Math" panose="02040503050406030204" pitchFamily="18" charset="0"/>
                                  </a:rPr>
                                </m:ctrlPr>
                              </m:sSupPr>
                              <m:e>
                                <m:r>
                                  <a:rPr lang="en-US" sz="2400" b="1" i="1">
                                    <a:solidFill>
                                      <a:srgbClr val="FFFF00"/>
                                    </a:solidFill>
                                    <a:latin typeface="Cambria Math" panose="02040503050406030204" pitchFamily="18" charset="0"/>
                                  </a:rPr>
                                  <m:t>𝒙</m:t>
                                </m:r>
                              </m:e>
                              <m:sup>
                                <m:r>
                                  <a:rPr lang="en-US" sz="2400" b="1" i="1">
                                    <a:solidFill>
                                      <a:srgbClr val="FFFF00"/>
                                    </a:solidFill>
                                    <a:latin typeface="Cambria Math" panose="02040503050406030204" pitchFamily="18" charset="0"/>
                                  </a:rPr>
                                  <m:t>𝟐</m:t>
                                </m:r>
                              </m:sup>
                            </m:sSup>
                          </m:e>
                        </m:rad>
                      </m:den>
                    </m:f>
                  </m:oMath>
                </a14:m>
                <a:endParaRPr lang="en-US" sz="2400" b="1" dirty="0"/>
              </a:p>
            </p:txBody>
          </p:sp>
        </mc:Choice>
        <mc:Fallback xmlns="">
          <p:sp>
            <p:nvSpPr>
              <p:cNvPr id="4" name="Content Placeholder 3"/>
              <p:cNvSpPr>
                <a:spLocks noGrp="1" noRot="1" noChangeAspect="1" noMove="1" noResize="1" noEditPoints="1" noAdjustHandles="1" noChangeArrowheads="1" noChangeShapeType="1" noTextEdit="1"/>
              </p:cNvSpPr>
              <p:nvPr>
                <p:ph sz="quarter" idx="13"/>
              </p:nvPr>
            </p:nvSpPr>
            <p:spPr>
              <a:blipFill>
                <a:blip r:embed="rId2"/>
                <a:stretch>
                  <a:fillRect l="-385" t="-444" r="-77"/>
                </a:stretch>
              </a:blipFill>
            </p:spPr>
            <p:txBody>
              <a:bodyPr/>
              <a:lstStyle/>
              <a:p>
                <a:r>
                  <a:rPr lang="en-US">
                    <a:noFill/>
                  </a:rPr>
                  <a:t> </a:t>
                </a:r>
              </a:p>
            </p:txBody>
          </p:sp>
        </mc:Fallback>
      </mc:AlternateContent>
    </p:spTree>
    <p:extLst>
      <p:ext uri="{BB962C8B-B14F-4D97-AF65-F5344CB8AC3E}">
        <p14:creationId xmlns:p14="http://schemas.microsoft.com/office/powerpoint/2010/main" val="3941646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Exponents</a:t>
            </a:r>
          </a:p>
        </p:txBody>
      </p:sp>
      <p:sp>
        <p:nvSpPr>
          <p:cNvPr id="3" name="Slide Number Placeholder 2"/>
          <p:cNvSpPr>
            <a:spLocks noGrp="1"/>
          </p:cNvSpPr>
          <p:nvPr>
            <p:ph type="sldNum" sz="quarter" idx="12"/>
          </p:nvPr>
        </p:nvSpPr>
        <p:spPr/>
        <p:txBody>
          <a:bodyPr/>
          <a:lstStyle/>
          <a:p>
            <a:fld id="{699220EE-F833-44BC-AE3D-ED333047E265}" type="slidenum">
              <a:rPr lang="en-US" smtClean="0"/>
              <a:t>19</a:t>
            </a:fld>
            <a:endParaRPr lang="en-US"/>
          </a:p>
        </p:txBody>
      </p:sp>
      <mc:AlternateContent xmlns:mc="http://schemas.openxmlformats.org/markup-compatibility/2006">
        <mc:Choice xmlns:a14="http://schemas.microsoft.com/office/drawing/2010/main" Requires="a14">
          <p:sp>
            <p:nvSpPr>
              <p:cNvPr id="4" name="Content Placeholder 3"/>
              <p:cNvSpPr>
                <a:spLocks noGrp="1"/>
              </p:cNvSpPr>
              <p:nvPr>
                <p:ph sz="quarter" idx="13"/>
              </p:nvPr>
            </p:nvSpPr>
            <p:spPr/>
            <p:txBody>
              <a:bodyPr>
                <a:normAutofit lnSpcReduction="10000"/>
              </a:bodyPr>
              <a:lstStyle/>
              <a:p>
                <a:r>
                  <a:rPr lang="en-US" dirty="0"/>
                  <a:t>We all know that, say, x</a:t>
                </a:r>
                <a:r>
                  <a:rPr lang="en-US" baseline="30000" dirty="0"/>
                  <a:t>2</a:t>
                </a:r>
                <a:r>
                  <a:rPr lang="en-US" dirty="0"/>
                  <a:t> * x</a:t>
                </a:r>
                <a:r>
                  <a:rPr lang="en-US" baseline="30000" dirty="0"/>
                  <a:t>3</a:t>
                </a:r>
                <a:r>
                  <a:rPr lang="en-US" dirty="0"/>
                  <a:t> = x</a:t>
                </a:r>
                <a:r>
                  <a:rPr lang="en-US" baseline="30000" dirty="0"/>
                  <a:t>2+3</a:t>
                </a:r>
                <a:r>
                  <a:rPr lang="en-US" dirty="0"/>
                  <a:t> = x</a:t>
                </a:r>
                <a:r>
                  <a:rPr lang="en-US" baseline="30000" dirty="0"/>
                  <a:t>5</a:t>
                </a:r>
                <a:r>
                  <a:rPr lang="en-US" dirty="0"/>
                  <a:t> (where * represents multiplication) and in general </a:t>
                </a:r>
                <a:r>
                  <a:rPr lang="en-US" dirty="0" err="1"/>
                  <a:t>x</a:t>
                </a:r>
                <a:r>
                  <a:rPr lang="en-US" baseline="30000" dirty="0" err="1"/>
                  <a:t>a</a:t>
                </a:r>
                <a:r>
                  <a:rPr lang="en-US" dirty="0"/>
                  <a:t> * </a:t>
                </a:r>
                <a:r>
                  <a:rPr lang="en-US" dirty="0" err="1"/>
                  <a:t>x</a:t>
                </a:r>
                <a:r>
                  <a:rPr lang="en-US" baseline="30000" dirty="0" err="1"/>
                  <a:t>b</a:t>
                </a:r>
                <a:r>
                  <a:rPr lang="en-US" dirty="0"/>
                  <a:t> = </a:t>
                </a:r>
                <a:r>
                  <a:rPr lang="en-US" dirty="0" err="1"/>
                  <a:t>x</a:t>
                </a:r>
                <a:r>
                  <a:rPr lang="en-US" baseline="30000" dirty="0" err="1"/>
                  <a:t>a+b</a:t>
                </a:r>
                <a:r>
                  <a:rPr lang="en-US" dirty="0"/>
                  <a:t>. We add the exponents.</a:t>
                </a:r>
              </a:p>
              <a:p>
                <a:r>
                  <a:rPr lang="en-US" dirty="0"/>
                  <a:t>That’s fine for positive integer exponents, but can we expand the definition? Yes!</a:t>
                </a:r>
              </a:p>
              <a:p>
                <a:r>
                  <a:rPr lang="en-US" dirty="0"/>
                  <a:t>If (say), x</a:t>
                </a:r>
                <a:r>
                  <a:rPr lang="en-US" baseline="30000" dirty="0"/>
                  <a:t>0</a:t>
                </a:r>
                <a:r>
                  <a:rPr lang="en-US" dirty="0"/>
                  <a:t> * x</a:t>
                </a:r>
                <a:r>
                  <a:rPr lang="en-US" baseline="30000" dirty="0"/>
                  <a:t>5</a:t>
                </a:r>
                <a:r>
                  <a:rPr lang="en-US" dirty="0"/>
                  <a:t> = x</a:t>
                </a:r>
                <a:r>
                  <a:rPr lang="en-US" baseline="30000" dirty="0"/>
                  <a:t>0+5</a:t>
                </a:r>
                <a:r>
                  <a:rPr lang="en-US" dirty="0"/>
                  <a:t> = x</a:t>
                </a:r>
                <a:r>
                  <a:rPr lang="en-US" baseline="30000" dirty="0"/>
                  <a:t>5</a:t>
                </a:r>
                <a:r>
                  <a:rPr lang="en-US" dirty="0"/>
                  <a:t>, then x</a:t>
                </a:r>
                <a:r>
                  <a:rPr lang="en-US" baseline="30000" dirty="0"/>
                  <a:t>0</a:t>
                </a:r>
                <a:r>
                  <a:rPr lang="en-US" dirty="0"/>
                  <a:t> must equal 1 (for all x).</a:t>
                </a:r>
              </a:p>
              <a:p>
                <a:r>
                  <a:rPr lang="en-US" dirty="0"/>
                  <a:t>If x</a:t>
                </a:r>
                <a:r>
                  <a:rPr lang="en-US" baseline="30000" dirty="0"/>
                  <a:t> ½</a:t>
                </a:r>
                <a:r>
                  <a:rPr lang="en-US" dirty="0"/>
                  <a:t> * x</a:t>
                </a:r>
                <a:r>
                  <a:rPr lang="en-US" baseline="30000" dirty="0"/>
                  <a:t> ½</a:t>
                </a:r>
                <a:r>
                  <a:rPr lang="en-US" dirty="0"/>
                  <a:t> = x</a:t>
                </a:r>
                <a:r>
                  <a:rPr lang="en-US" baseline="30000" dirty="0"/>
                  <a:t> ½ + ½</a:t>
                </a:r>
                <a:r>
                  <a:rPr lang="en-US" dirty="0"/>
                  <a:t> = x</a:t>
                </a:r>
                <a:r>
                  <a:rPr lang="en-US" baseline="30000" dirty="0"/>
                  <a:t>1</a:t>
                </a:r>
                <a:r>
                  <a:rPr lang="en-US" dirty="0"/>
                  <a:t> = x, then x</a:t>
                </a:r>
                <a:r>
                  <a:rPr lang="en-US" baseline="30000" dirty="0"/>
                  <a:t> ½</a:t>
                </a:r>
                <a:r>
                  <a:rPr lang="en-US" dirty="0"/>
                  <a:t> must be the square root of x.</a:t>
                </a:r>
              </a:p>
              <a:p>
                <a:r>
                  <a:rPr lang="en-US" dirty="0"/>
                  <a:t>If x</a:t>
                </a:r>
                <a:r>
                  <a:rPr lang="en-US" baseline="30000" dirty="0"/>
                  <a:t> ½</a:t>
                </a:r>
                <a:r>
                  <a:rPr lang="en-US" dirty="0"/>
                  <a:t> * x</a:t>
                </a:r>
                <a:r>
                  <a:rPr lang="en-US" baseline="30000" dirty="0"/>
                  <a:t> -½</a:t>
                </a:r>
                <a:r>
                  <a:rPr lang="en-US" dirty="0"/>
                  <a:t> = x</a:t>
                </a:r>
                <a:r>
                  <a:rPr lang="en-US" baseline="30000" dirty="0"/>
                  <a:t> ½ - ½</a:t>
                </a:r>
                <a:r>
                  <a:rPr lang="en-US" dirty="0"/>
                  <a:t> = x</a:t>
                </a:r>
                <a:r>
                  <a:rPr lang="en-US" baseline="30000" dirty="0"/>
                  <a:t>0</a:t>
                </a:r>
                <a:r>
                  <a:rPr lang="en-US" dirty="0"/>
                  <a:t> = 1. So </a:t>
                </a:r>
                <a:r>
                  <a:rPr lang="en-US" dirty="0">
                    <a:solidFill>
                      <a:srgbClr val="FFFF00"/>
                    </a:solidFill>
                  </a:rPr>
                  <a:t>negative powers must be reciprocals</a:t>
                </a:r>
                <a:r>
                  <a:rPr lang="en-US" dirty="0"/>
                  <a:t>, for example</a:t>
                </a:r>
              </a:p>
              <a:p>
                <a:pPr lvl="1"/>
                <a:r>
                  <a:rPr lang="en-US" sz="2400" dirty="0">
                    <a:solidFill>
                      <a:srgbClr val="FFFF00"/>
                    </a:solidFill>
                  </a:rPr>
                  <a:t>(1 – x</a:t>
                </a:r>
                <a:r>
                  <a:rPr lang="en-US" sz="2400" baseline="30000" dirty="0">
                    <a:solidFill>
                      <a:srgbClr val="FFFF00"/>
                    </a:solidFill>
                  </a:rPr>
                  <a:t>2</a:t>
                </a:r>
                <a:r>
                  <a:rPr lang="en-US" sz="2400" dirty="0">
                    <a:solidFill>
                      <a:srgbClr val="FFFF00"/>
                    </a:solidFill>
                  </a:rPr>
                  <a:t>)</a:t>
                </a:r>
                <a:r>
                  <a:rPr lang="en-US" sz="2400" baseline="30000" dirty="0">
                    <a:solidFill>
                      <a:srgbClr val="FFFF00"/>
                    </a:solidFill>
                  </a:rPr>
                  <a:t> -½</a:t>
                </a:r>
                <a14:m>
                  <m:oMath xmlns:m="http://schemas.openxmlformats.org/officeDocument/2006/math">
                    <m:r>
                      <a:rPr lang="en-US" sz="2400" b="1">
                        <a:solidFill>
                          <a:srgbClr val="FFFF00"/>
                        </a:solidFill>
                        <a:latin typeface="Cambria Math" panose="02040503050406030204" pitchFamily="18" charset="0"/>
                      </a:rPr>
                      <m:t> </m:t>
                    </m:r>
                    <m:r>
                      <a:rPr lang="en-US" sz="2400" b="1" i="1">
                        <a:solidFill>
                          <a:srgbClr val="FFFF00"/>
                        </a:solidFill>
                        <a:latin typeface="Cambria Math" panose="02040503050406030204" pitchFamily="18" charset="0"/>
                      </a:rPr>
                      <m:t>= </m:t>
                    </m:r>
                    <m:f>
                      <m:fPr>
                        <m:ctrlPr>
                          <a:rPr lang="en-US" sz="2400" b="1" i="1">
                            <a:solidFill>
                              <a:srgbClr val="FFFF00"/>
                            </a:solidFill>
                            <a:latin typeface="Cambria Math" panose="02040503050406030204" pitchFamily="18" charset="0"/>
                          </a:rPr>
                        </m:ctrlPr>
                      </m:fPr>
                      <m:num>
                        <m:r>
                          <a:rPr lang="en-US" sz="2400" b="1" i="1">
                            <a:solidFill>
                              <a:srgbClr val="FFFF00"/>
                            </a:solidFill>
                            <a:latin typeface="Cambria Math" panose="02040503050406030204" pitchFamily="18" charset="0"/>
                          </a:rPr>
                          <m:t>𝟏</m:t>
                        </m:r>
                      </m:num>
                      <m:den>
                        <m:rad>
                          <m:radPr>
                            <m:degHide m:val="on"/>
                            <m:ctrlPr>
                              <a:rPr lang="en-US" sz="2400" b="1" i="1">
                                <a:solidFill>
                                  <a:srgbClr val="FFFF00"/>
                                </a:solidFill>
                                <a:latin typeface="Cambria Math" panose="02040503050406030204" pitchFamily="18" charset="0"/>
                              </a:rPr>
                            </m:ctrlPr>
                          </m:radPr>
                          <m:deg/>
                          <m:e>
                            <m:r>
                              <a:rPr lang="en-US" sz="2400" b="1" i="1">
                                <a:solidFill>
                                  <a:srgbClr val="FFFF00"/>
                                </a:solidFill>
                                <a:latin typeface="Cambria Math" panose="02040503050406030204" pitchFamily="18" charset="0"/>
                              </a:rPr>
                              <m:t>𝟏</m:t>
                            </m:r>
                            <m:r>
                              <a:rPr lang="en-US" sz="2400" b="1" i="1">
                                <a:solidFill>
                                  <a:srgbClr val="FFFF00"/>
                                </a:solidFill>
                                <a:latin typeface="Cambria Math" panose="02040503050406030204" pitchFamily="18" charset="0"/>
                              </a:rPr>
                              <m:t> − </m:t>
                            </m:r>
                            <m:sSup>
                              <m:sSupPr>
                                <m:ctrlPr>
                                  <a:rPr lang="en-US" sz="2400" b="1" i="1">
                                    <a:solidFill>
                                      <a:srgbClr val="FFFF00"/>
                                    </a:solidFill>
                                    <a:latin typeface="Cambria Math" panose="02040503050406030204" pitchFamily="18" charset="0"/>
                                  </a:rPr>
                                </m:ctrlPr>
                              </m:sSupPr>
                              <m:e>
                                <m:r>
                                  <a:rPr lang="en-US" sz="2400" b="1" i="1">
                                    <a:solidFill>
                                      <a:srgbClr val="FFFF00"/>
                                    </a:solidFill>
                                    <a:latin typeface="Cambria Math" panose="02040503050406030204" pitchFamily="18" charset="0"/>
                                  </a:rPr>
                                  <m:t>𝒙</m:t>
                                </m:r>
                              </m:e>
                              <m:sup>
                                <m:r>
                                  <a:rPr lang="en-US" sz="2400" b="1" i="1">
                                    <a:solidFill>
                                      <a:srgbClr val="FFFF00"/>
                                    </a:solidFill>
                                    <a:latin typeface="Cambria Math" panose="02040503050406030204" pitchFamily="18" charset="0"/>
                                  </a:rPr>
                                  <m:t>𝟐</m:t>
                                </m:r>
                              </m:sup>
                            </m:sSup>
                          </m:e>
                        </m:rad>
                      </m:den>
                    </m:f>
                  </m:oMath>
                </a14:m>
                <a:endParaRPr lang="en-US" sz="2400" b="1" dirty="0"/>
              </a:p>
              <a:p>
                <a:r>
                  <a:rPr lang="en-US" dirty="0"/>
                  <a:t>Total aside: Can also be extended to irrational numbers (e.g. x</a:t>
                </a:r>
                <a:r>
                  <a:rPr lang="en-US" baseline="30000" dirty="0"/>
                  <a:t>√2</a:t>
                </a:r>
                <a:r>
                  <a:rPr lang="en-US" dirty="0"/>
                  <a:t>), and even imaginary numbers (involving </a:t>
                </a:r>
                <a:r>
                  <a:rPr lang="en-US" i="1" dirty="0" err="1"/>
                  <a:t>i</a:t>
                </a:r>
                <a:r>
                  <a:rPr lang="en-US" dirty="0"/>
                  <a:t>, the square root of -1)!</a:t>
                </a:r>
              </a:p>
              <a:p>
                <a:pPr lvl="1"/>
                <a:r>
                  <a:rPr lang="en-US" b="1" dirty="0" err="1">
                    <a:solidFill>
                      <a:srgbClr val="FFFF00"/>
                    </a:solidFill>
                  </a:rPr>
                  <a:t>e</a:t>
                </a:r>
                <a:r>
                  <a:rPr lang="en-US" b="1" baseline="30000" dirty="0" err="1">
                    <a:solidFill>
                      <a:srgbClr val="FFFF00"/>
                    </a:solidFill>
                  </a:rPr>
                  <a:t>i</a:t>
                </a:r>
                <a:r>
                  <a:rPr lang="el-GR" b="1" baseline="30000" dirty="0">
                    <a:solidFill>
                      <a:srgbClr val="FFFF00"/>
                    </a:solidFill>
                  </a:rPr>
                  <a:t>π</a:t>
                </a:r>
                <a:r>
                  <a:rPr lang="en-US" b="1" dirty="0">
                    <a:solidFill>
                      <a:srgbClr val="FFFF00"/>
                    </a:solidFill>
                  </a:rPr>
                  <a:t> + 1 = 0		</a:t>
                </a:r>
                <a:r>
                  <a:rPr lang="en-US" dirty="0"/>
                  <a:t>Which many consider to be the most beautiful equation 				in all of mathematics</a:t>
                </a:r>
              </a:p>
            </p:txBody>
          </p:sp>
        </mc:Choice>
        <mc:Fallback>
          <p:sp>
            <p:nvSpPr>
              <p:cNvPr id="4" name="Content Placeholder 3"/>
              <p:cNvSpPr>
                <a:spLocks noGrp="1" noRot="1" noChangeAspect="1" noMove="1" noResize="1" noEditPoints="1" noAdjustHandles="1" noChangeArrowheads="1" noChangeShapeType="1" noTextEdit="1"/>
              </p:cNvSpPr>
              <p:nvPr>
                <p:ph sz="quarter" idx="13"/>
              </p:nvPr>
            </p:nvSpPr>
            <p:spPr>
              <a:blipFill>
                <a:blip r:embed="rId2"/>
                <a:stretch>
                  <a:fillRect l="-385" t="-1185" r="-77"/>
                </a:stretch>
              </a:blipFill>
            </p:spPr>
            <p:txBody>
              <a:bodyPr/>
              <a:lstStyle/>
              <a:p>
                <a:r>
                  <a:rPr lang="en-US">
                    <a:noFill/>
                  </a:rPr>
                  <a:t> </a:t>
                </a:r>
              </a:p>
            </p:txBody>
          </p:sp>
        </mc:Fallback>
      </mc:AlternateContent>
    </p:spTree>
    <p:extLst>
      <p:ext uri="{BB962C8B-B14F-4D97-AF65-F5344CB8AC3E}">
        <p14:creationId xmlns:p14="http://schemas.microsoft.com/office/powerpoint/2010/main" val="3464289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Dedication</a:t>
            </a:r>
          </a:p>
        </p:txBody>
      </p:sp>
      <p:sp>
        <p:nvSpPr>
          <p:cNvPr id="3" name="Slide Number Placeholder 2"/>
          <p:cNvSpPr>
            <a:spLocks noGrp="1"/>
          </p:cNvSpPr>
          <p:nvPr>
            <p:ph type="sldNum" sz="quarter" idx="12"/>
          </p:nvPr>
        </p:nvSpPr>
        <p:spPr/>
        <p:txBody>
          <a:bodyPr/>
          <a:lstStyle/>
          <a:p>
            <a:fld id="{699220EE-F833-44BC-AE3D-ED333047E265}" type="slidenum">
              <a:rPr lang="en-US" sz="1600" smtClean="0"/>
              <a:t>2</a:t>
            </a:fld>
            <a:endParaRPr lang="en-US" sz="1600" dirty="0"/>
          </a:p>
        </p:txBody>
      </p:sp>
      <p:sp>
        <p:nvSpPr>
          <p:cNvPr id="4" name="Content Placeholder 3"/>
          <p:cNvSpPr>
            <a:spLocks noGrp="1"/>
          </p:cNvSpPr>
          <p:nvPr>
            <p:ph sz="quarter" idx="13"/>
          </p:nvPr>
        </p:nvSpPr>
        <p:spPr/>
        <p:txBody>
          <a:bodyPr/>
          <a:lstStyle/>
          <a:p>
            <a:pPr marL="0" indent="0" algn="ctr">
              <a:buNone/>
            </a:pPr>
            <a:r>
              <a:rPr lang="en-US" dirty="0"/>
              <a:t>To the memory of Stephen Hawking</a:t>
            </a:r>
          </a:p>
          <a:p>
            <a:pPr marL="0" indent="0" algn="ctr">
              <a:buNone/>
            </a:pPr>
            <a:r>
              <a:rPr lang="en-US" dirty="0"/>
              <a:t>January 8</a:t>
            </a:r>
            <a:r>
              <a:rPr lang="en-US" baseline="30000" dirty="0"/>
              <a:t>th</a:t>
            </a:r>
            <a:r>
              <a:rPr lang="en-US" dirty="0"/>
              <a:t>, 1942</a:t>
            </a:r>
          </a:p>
          <a:p>
            <a:pPr marL="0" indent="0" algn="ctr">
              <a:buNone/>
            </a:pPr>
            <a:r>
              <a:rPr lang="en-US" dirty="0"/>
              <a:t>to</a:t>
            </a:r>
          </a:p>
          <a:p>
            <a:pPr marL="0" indent="0" algn="ctr">
              <a:buNone/>
            </a:pPr>
            <a:r>
              <a:rPr lang="en-US" dirty="0"/>
              <a:t>March 14, 2018</a:t>
            </a:r>
          </a:p>
          <a:p>
            <a:pPr marL="0" indent="0" algn="ctr">
              <a:buNone/>
            </a:pPr>
            <a:endParaRPr lang="en-US" dirty="0"/>
          </a:p>
          <a:p>
            <a:pPr marL="0" indent="0" algn="ctr">
              <a:buNone/>
            </a:pPr>
            <a:r>
              <a:rPr lang="en-US" dirty="0"/>
              <a:t>Perhaps the universe itself lauded him.</a:t>
            </a:r>
          </a:p>
          <a:p>
            <a:pPr marL="0" indent="0" algn="ctr">
              <a:buNone/>
            </a:pPr>
            <a:r>
              <a:rPr lang="en-US" dirty="0"/>
              <a:t>He was born on the 300</a:t>
            </a:r>
            <a:r>
              <a:rPr lang="en-US" baseline="30000" dirty="0"/>
              <a:t>th</a:t>
            </a:r>
            <a:r>
              <a:rPr lang="en-US" dirty="0"/>
              <a:t> anniversary of Galileo’s death,</a:t>
            </a:r>
          </a:p>
          <a:p>
            <a:pPr marL="0" indent="0" algn="ctr">
              <a:buNone/>
            </a:pPr>
            <a:r>
              <a:rPr lang="en-US" dirty="0"/>
              <a:t>and he died on </a:t>
            </a:r>
            <a:r>
              <a:rPr lang="en-US" dirty="0">
                <a:latin typeface="Symbol" panose="05050102010706020507" pitchFamily="18" charset="2"/>
              </a:rPr>
              <a:t>p</a:t>
            </a:r>
            <a:r>
              <a:rPr lang="en-US" dirty="0"/>
              <a:t> day (3 / 14), </a:t>
            </a:r>
          </a:p>
          <a:p>
            <a:pPr marL="0" indent="0" algn="ctr">
              <a:buNone/>
            </a:pPr>
            <a:r>
              <a:rPr lang="en-US" dirty="0"/>
              <a:t>which was also Einstein’s birthday!</a:t>
            </a:r>
          </a:p>
        </p:txBody>
      </p:sp>
    </p:spTree>
    <p:extLst>
      <p:ext uri="{BB962C8B-B14F-4D97-AF65-F5344CB8AC3E}">
        <p14:creationId xmlns:p14="http://schemas.microsoft.com/office/powerpoint/2010/main" val="3949595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Binomial Theorem</a:t>
            </a:r>
          </a:p>
        </p:txBody>
      </p:sp>
      <p:sp>
        <p:nvSpPr>
          <p:cNvPr id="4" name="Slide Number Placeholder 3"/>
          <p:cNvSpPr>
            <a:spLocks noGrp="1"/>
          </p:cNvSpPr>
          <p:nvPr>
            <p:ph type="sldNum" sz="quarter" idx="12"/>
          </p:nvPr>
        </p:nvSpPr>
        <p:spPr/>
        <p:txBody>
          <a:bodyPr/>
          <a:lstStyle/>
          <a:p>
            <a:fld id="{699220EE-F833-44BC-AE3D-ED333047E265}" type="slidenum">
              <a:rPr lang="en-US" smtClean="0"/>
              <a:t>20</a:t>
            </a:fld>
            <a:endParaRPr lang="en-US"/>
          </a:p>
        </p:txBody>
      </p:sp>
      <p:sp>
        <p:nvSpPr>
          <p:cNvPr id="3" name="Content Placeholder 2"/>
          <p:cNvSpPr>
            <a:spLocks noGrp="1"/>
          </p:cNvSpPr>
          <p:nvPr>
            <p:ph sz="quarter" idx="13"/>
          </p:nvPr>
        </p:nvSpPr>
        <p:spPr>
          <a:xfrm>
            <a:off x="457200" y="1600200"/>
            <a:ext cx="8077200" cy="4525963"/>
          </a:xfrm>
        </p:spPr>
        <p:txBody>
          <a:bodyPr>
            <a:normAutofit/>
          </a:bodyPr>
          <a:lstStyle/>
          <a:p>
            <a:r>
              <a:rPr lang="en-US" dirty="0"/>
              <a:t>Suppose you’ve got two values (say, x and y) and you want to raise their sum to a power</a:t>
            </a:r>
          </a:p>
          <a:p>
            <a:r>
              <a:rPr lang="en-US" dirty="0"/>
              <a:t> For example</a:t>
            </a:r>
          </a:p>
          <a:p>
            <a:pPr lvl="1"/>
            <a:r>
              <a:rPr lang="en-US" dirty="0"/>
              <a:t>(x + y)</a:t>
            </a:r>
            <a:r>
              <a:rPr lang="en-US" sz="2800" baseline="30000" dirty="0"/>
              <a:t>3</a:t>
            </a:r>
            <a:r>
              <a:rPr lang="en-US" dirty="0"/>
              <a:t> = x</a:t>
            </a:r>
            <a:r>
              <a:rPr lang="en-US" sz="2800" baseline="30000" dirty="0"/>
              <a:t>3</a:t>
            </a:r>
            <a:r>
              <a:rPr lang="en-US" dirty="0"/>
              <a:t> + 3x</a:t>
            </a:r>
            <a:r>
              <a:rPr lang="en-US" sz="2800" baseline="30000" dirty="0"/>
              <a:t>2</a:t>
            </a:r>
            <a:r>
              <a:rPr lang="en-US" dirty="0"/>
              <a:t>y + 3xy</a:t>
            </a:r>
            <a:r>
              <a:rPr lang="en-US" sz="2800" baseline="30000" dirty="0"/>
              <a:t>2</a:t>
            </a:r>
            <a:r>
              <a:rPr lang="en-US" dirty="0"/>
              <a:t> + y</a:t>
            </a:r>
            <a:r>
              <a:rPr lang="en-US" sz="2800" baseline="30000" dirty="0"/>
              <a:t>3</a:t>
            </a:r>
          </a:p>
          <a:p>
            <a:pPr lvl="1"/>
            <a:r>
              <a:rPr lang="en-US" dirty="0"/>
              <a:t>(x + y)</a:t>
            </a:r>
            <a:r>
              <a:rPr lang="en-US" baseline="30000" dirty="0"/>
              <a:t>4</a:t>
            </a:r>
            <a:r>
              <a:rPr lang="en-US" dirty="0"/>
              <a:t> = x</a:t>
            </a:r>
            <a:r>
              <a:rPr lang="en-US" sz="2800" baseline="30000" dirty="0"/>
              <a:t>4</a:t>
            </a:r>
            <a:r>
              <a:rPr lang="en-US" dirty="0"/>
              <a:t> + 4x</a:t>
            </a:r>
            <a:r>
              <a:rPr lang="en-US" sz="2800" baseline="30000" dirty="0"/>
              <a:t>3</a:t>
            </a:r>
            <a:r>
              <a:rPr lang="en-US" dirty="0"/>
              <a:t>y + 6x</a:t>
            </a:r>
            <a:r>
              <a:rPr lang="en-US" sz="2800" baseline="30000" dirty="0"/>
              <a:t>2</a:t>
            </a:r>
            <a:r>
              <a:rPr lang="en-US" dirty="0"/>
              <a:t>y</a:t>
            </a:r>
            <a:r>
              <a:rPr lang="en-US" sz="2800" baseline="30000" dirty="0"/>
              <a:t>2</a:t>
            </a:r>
            <a:r>
              <a:rPr lang="en-US" dirty="0"/>
              <a:t> + 4xy</a:t>
            </a:r>
            <a:r>
              <a:rPr lang="en-US" sz="2800" baseline="30000" dirty="0"/>
              <a:t>3</a:t>
            </a:r>
            <a:r>
              <a:rPr lang="en-US" dirty="0"/>
              <a:t> + y</a:t>
            </a:r>
            <a:r>
              <a:rPr lang="en-US" sz="2800" baseline="30000" dirty="0"/>
              <a:t>4</a:t>
            </a:r>
          </a:p>
          <a:p>
            <a:pPr lvl="1"/>
            <a:r>
              <a:rPr lang="en-US" dirty="0"/>
              <a:t>(x + y)</a:t>
            </a:r>
            <a:r>
              <a:rPr lang="en-US" baseline="30000" dirty="0"/>
              <a:t>5</a:t>
            </a:r>
            <a:r>
              <a:rPr lang="en-US" sz="2800" dirty="0"/>
              <a:t> = </a:t>
            </a:r>
            <a:r>
              <a:rPr lang="en-US" dirty="0"/>
              <a:t>x</a:t>
            </a:r>
            <a:r>
              <a:rPr lang="en-US" sz="2800" baseline="30000" dirty="0"/>
              <a:t>5</a:t>
            </a:r>
            <a:r>
              <a:rPr lang="en-US" sz="2800" dirty="0"/>
              <a:t> + </a:t>
            </a:r>
            <a:r>
              <a:rPr lang="en-US" dirty="0"/>
              <a:t>5x</a:t>
            </a:r>
            <a:r>
              <a:rPr lang="en-US" sz="2800" baseline="30000" dirty="0"/>
              <a:t>4</a:t>
            </a:r>
            <a:r>
              <a:rPr lang="en-US" sz="2800" dirty="0"/>
              <a:t>y + </a:t>
            </a:r>
            <a:r>
              <a:rPr lang="en-US" dirty="0"/>
              <a:t>10x</a:t>
            </a:r>
            <a:r>
              <a:rPr lang="en-US" sz="2800" baseline="30000" dirty="0"/>
              <a:t>3</a:t>
            </a:r>
            <a:r>
              <a:rPr lang="en-US" dirty="0"/>
              <a:t>y</a:t>
            </a:r>
            <a:r>
              <a:rPr lang="en-US" sz="2800" baseline="30000" dirty="0"/>
              <a:t>2</a:t>
            </a:r>
            <a:r>
              <a:rPr lang="en-US" sz="2800" dirty="0"/>
              <a:t> </a:t>
            </a:r>
            <a:r>
              <a:rPr lang="en-US" dirty="0"/>
              <a:t>+</a:t>
            </a:r>
            <a:r>
              <a:rPr lang="en-US" sz="2800" dirty="0"/>
              <a:t> </a:t>
            </a:r>
            <a:r>
              <a:rPr lang="en-US" dirty="0"/>
              <a:t>10x</a:t>
            </a:r>
            <a:r>
              <a:rPr lang="en-US" sz="2800" baseline="30000" dirty="0"/>
              <a:t>2</a:t>
            </a:r>
            <a:r>
              <a:rPr lang="en-US" dirty="0"/>
              <a:t>y</a:t>
            </a:r>
            <a:r>
              <a:rPr lang="en-US" sz="2800" baseline="30000" dirty="0"/>
              <a:t>3</a:t>
            </a:r>
            <a:r>
              <a:rPr lang="en-US" sz="2800" dirty="0"/>
              <a:t> + </a:t>
            </a:r>
            <a:r>
              <a:rPr lang="en-US" dirty="0"/>
              <a:t>5xy</a:t>
            </a:r>
            <a:r>
              <a:rPr lang="en-US" sz="2800" baseline="30000" dirty="0"/>
              <a:t>4</a:t>
            </a:r>
            <a:r>
              <a:rPr lang="en-US" sz="2800" dirty="0"/>
              <a:t> </a:t>
            </a:r>
            <a:r>
              <a:rPr lang="en-US" dirty="0"/>
              <a:t>+ y</a:t>
            </a:r>
            <a:r>
              <a:rPr lang="en-US" sz="2800" baseline="30000" dirty="0"/>
              <a:t>5</a:t>
            </a:r>
          </a:p>
          <a:p>
            <a:r>
              <a:rPr lang="en-US" dirty="0"/>
              <a:t>There’s a formula called the Binomial Theorem (</a:t>
            </a:r>
            <a:r>
              <a:rPr lang="en-US" dirty="0">
                <a:solidFill>
                  <a:srgbClr val="FFFF00"/>
                </a:solidFill>
                <a:hlinkClick r:id="rId2"/>
              </a:rPr>
              <a:t>https://en.wikipedia.org/wiki/Binomial_theorem</a:t>
            </a:r>
            <a:r>
              <a:rPr lang="en-US" dirty="0"/>
              <a:t>) that can tell you how to expand the expression for any nonnegative integral exponent.</a:t>
            </a:r>
          </a:p>
          <a:p>
            <a:r>
              <a:rPr lang="en-US" dirty="0"/>
              <a:t>A generalization of this allows any exponent (we’ll need an exponent of  -½ ), although in that case, you’ll wind  up with an infinite series. We’ll need this shortly.</a:t>
            </a:r>
          </a:p>
          <a:p>
            <a:endParaRPr lang="en-US" dirty="0"/>
          </a:p>
        </p:txBody>
      </p:sp>
    </p:spTree>
    <p:extLst>
      <p:ext uri="{BB962C8B-B14F-4D97-AF65-F5344CB8AC3E}">
        <p14:creationId xmlns:p14="http://schemas.microsoft.com/office/powerpoint/2010/main" val="675418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Summing an Infinite Series</a:t>
            </a:r>
          </a:p>
        </p:txBody>
      </p:sp>
      <p:sp>
        <p:nvSpPr>
          <p:cNvPr id="4" name="Slide Number Placeholder 3"/>
          <p:cNvSpPr>
            <a:spLocks noGrp="1"/>
          </p:cNvSpPr>
          <p:nvPr>
            <p:ph type="sldNum" sz="quarter" idx="12"/>
          </p:nvPr>
        </p:nvSpPr>
        <p:spPr/>
        <p:txBody>
          <a:bodyPr/>
          <a:lstStyle/>
          <a:p>
            <a:fld id="{699220EE-F833-44BC-AE3D-ED333047E265}" type="slidenum">
              <a:rPr lang="en-US" smtClean="0"/>
              <a:t>21</a:t>
            </a:fld>
            <a:endParaRPr lang="en-US"/>
          </a:p>
        </p:txBody>
      </p:sp>
      <p:sp>
        <p:nvSpPr>
          <p:cNvPr id="3" name="Content Placeholder 2"/>
          <p:cNvSpPr>
            <a:spLocks noGrp="1"/>
          </p:cNvSpPr>
          <p:nvPr>
            <p:ph sz="quarter" idx="13"/>
          </p:nvPr>
        </p:nvSpPr>
        <p:spPr/>
        <p:txBody>
          <a:bodyPr>
            <a:normAutofit/>
          </a:bodyPr>
          <a:lstStyle/>
          <a:p>
            <a:r>
              <a:rPr lang="en-US" dirty="0"/>
              <a:t>Suppose I give you a finite list of numbers, all greater than zero, and ask you to add them up and tell me the sum. No problem, right?</a:t>
            </a:r>
          </a:p>
          <a:p>
            <a:pPr lvl="1"/>
            <a:r>
              <a:rPr lang="en-US" dirty="0"/>
              <a:t>Bad little Tommy to teacher: “You told me my punishment was to add up this big column of numbers 10 times. I did so. And here are the 10 answers!”</a:t>
            </a:r>
          </a:p>
          <a:p>
            <a:r>
              <a:rPr lang="en-US" dirty="0"/>
              <a:t>But suppose I give you an </a:t>
            </a:r>
            <a:r>
              <a:rPr lang="en-US" i="1" dirty="0"/>
              <a:t>infinite</a:t>
            </a:r>
            <a:r>
              <a:rPr lang="en-US" dirty="0"/>
              <a:t> list of such numbers. Well, you add an infinite number of positive numbers together and the answer will be infinite, right? WRONG!</a:t>
            </a:r>
          </a:p>
          <a:p>
            <a:r>
              <a:rPr lang="en-US" dirty="0"/>
              <a:t>Now you have to </a:t>
            </a:r>
            <a:r>
              <a:rPr lang="en-US" i="1" dirty="0"/>
              <a:t>define</a:t>
            </a:r>
            <a:r>
              <a:rPr lang="en-US" dirty="0"/>
              <a:t> exactly what you mean by the sum of an infinite series, and there are several ways to do that. But there’s an intuitive image…</a:t>
            </a:r>
          </a:p>
        </p:txBody>
      </p:sp>
    </p:spTree>
    <p:extLst>
      <p:ext uri="{BB962C8B-B14F-4D97-AF65-F5344CB8AC3E}">
        <p14:creationId xmlns:p14="http://schemas.microsoft.com/office/powerpoint/2010/main" val="965340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Summing an Infinite Series</a:t>
            </a:r>
          </a:p>
        </p:txBody>
      </p:sp>
      <p:sp>
        <p:nvSpPr>
          <p:cNvPr id="4" name="Slide Number Placeholder 3"/>
          <p:cNvSpPr>
            <a:spLocks noGrp="1"/>
          </p:cNvSpPr>
          <p:nvPr>
            <p:ph type="sldNum" sz="quarter" idx="12"/>
          </p:nvPr>
        </p:nvSpPr>
        <p:spPr/>
        <p:txBody>
          <a:bodyPr/>
          <a:lstStyle/>
          <a:p>
            <a:fld id="{699220EE-F833-44BC-AE3D-ED333047E265}" type="slidenum">
              <a:rPr lang="en-US" smtClean="0"/>
              <a:t>22</a:t>
            </a:fld>
            <a:endParaRPr lang="en-US"/>
          </a:p>
        </p:txBody>
      </p:sp>
      <p:sp>
        <p:nvSpPr>
          <p:cNvPr id="3" name="Content Placeholder 2"/>
          <p:cNvSpPr>
            <a:spLocks noGrp="1"/>
          </p:cNvSpPr>
          <p:nvPr>
            <p:ph sz="quarter" idx="13"/>
          </p:nvPr>
        </p:nvSpPr>
        <p:spPr/>
        <p:txBody>
          <a:bodyPr>
            <a:normAutofit fontScale="92500" lnSpcReduction="20000"/>
          </a:bodyPr>
          <a:lstStyle/>
          <a:p>
            <a:r>
              <a:rPr lang="en-US" dirty="0"/>
              <a:t>Suppose you’re at the far left of an 1 meter wide hallway. In half a second you advance half the distance to the far wall (we’ll ignore atoms and quantum effects and assume that we can walk arbitrarily small distances in arbitrarily short times). </a:t>
            </a:r>
          </a:p>
          <a:p>
            <a:r>
              <a:rPr lang="en-US" dirty="0"/>
              <a:t>After </a:t>
            </a:r>
            <a:r>
              <a:rPr lang="en-US" dirty="0">
                <a:solidFill>
                  <a:srgbClr val="FFFF00"/>
                </a:solidFill>
              </a:rPr>
              <a:t>½ second</a:t>
            </a:r>
            <a:r>
              <a:rPr lang="en-US" dirty="0"/>
              <a:t>, you’ve walked </a:t>
            </a:r>
            <a:r>
              <a:rPr lang="en-US" dirty="0">
                <a:solidFill>
                  <a:srgbClr val="FFFF00"/>
                </a:solidFill>
              </a:rPr>
              <a:t>one half</a:t>
            </a:r>
            <a:r>
              <a:rPr lang="en-US" dirty="0"/>
              <a:t> the distance. </a:t>
            </a:r>
          </a:p>
          <a:p>
            <a:r>
              <a:rPr lang="en-US" dirty="0"/>
              <a:t>After </a:t>
            </a:r>
            <a:r>
              <a:rPr lang="en-US" dirty="0">
                <a:solidFill>
                  <a:srgbClr val="FFFF00"/>
                </a:solidFill>
              </a:rPr>
              <a:t>¼ second</a:t>
            </a:r>
            <a:r>
              <a:rPr lang="en-US" dirty="0"/>
              <a:t> you walk half the remaining distance – </a:t>
            </a:r>
            <a:r>
              <a:rPr lang="en-US" dirty="0">
                <a:solidFill>
                  <a:srgbClr val="FFFF00"/>
                </a:solidFill>
              </a:rPr>
              <a:t>one quarter</a:t>
            </a:r>
            <a:r>
              <a:rPr lang="en-US" dirty="0"/>
              <a:t> of the width. </a:t>
            </a:r>
          </a:p>
          <a:p>
            <a:r>
              <a:rPr lang="en-US" dirty="0"/>
              <a:t>And so on.</a:t>
            </a:r>
          </a:p>
          <a:p>
            <a:r>
              <a:rPr lang="en-US" dirty="0"/>
              <a:t>You’ll never reach the far wall in a finite number of steps, but after an infinite number of steps you’ll finally reach it. And you’ll have walked those infinite number of steps in a single second. What we’ve shown is that… </a:t>
            </a:r>
          </a:p>
          <a:p>
            <a:r>
              <a:rPr lang="en-US" dirty="0"/>
              <a:t>1/2 + 1/4 + 1/8 + 1/16 + … = 1</a:t>
            </a:r>
          </a:p>
          <a:p>
            <a:r>
              <a:rPr lang="en-US" dirty="0">
                <a:solidFill>
                  <a:srgbClr val="FFFF00"/>
                </a:solidFill>
              </a:rPr>
              <a:t>But really all we’re establishing here is that adding an infinite series can give a finite result.</a:t>
            </a:r>
          </a:p>
          <a:p>
            <a:r>
              <a:rPr lang="en-US" dirty="0">
                <a:hlinkClick r:id="rId2"/>
              </a:rPr>
              <a:t>http://platonicrealms.com/encyclopedia/Zenos-Paradox-of-the-Tortoise-and-Achilles </a:t>
            </a:r>
          </a:p>
          <a:p>
            <a:r>
              <a:rPr lang="en-US" dirty="0">
                <a:hlinkClick r:id="rId2"/>
              </a:rPr>
              <a:t>https://en.wikipedia.org/wiki/Series_%28mathematics%29</a:t>
            </a:r>
            <a:r>
              <a:rPr lang="en-US" dirty="0"/>
              <a:t> </a:t>
            </a:r>
          </a:p>
          <a:p>
            <a:r>
              <a:rPr lang="en-US" dirty="0">
                <a:hlinkClick r:id="rId3"/>
              </a:rPr>
              <a:t>https://www.youtube.com/watch?v=prm5JHbMdRE</a:t>
            </a:r>
            <a:r>
              <a:rPr lang="en-US" dirty="0"/>
              <a:t> </a:t>
            </a:r>
          </a:p>
        </p:txBody>
      </p:sp>
    </p:spTree>
    <p:extLst>
      <p:ext uri="{BB962C8B-B14F-4D97-AF65-F5344CB8AC3E}">
        <p14:creationId xmlns:p14="http://schemas.microsoft.com/office/powerpoint/2010/main" val="1580716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Summing an Infinite Series</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Bit More Mathematically</a:t>
            </a:r>
          </a:p>
        </p:txBody>
      </p:sp>
      <p:sp>
        <p:nvSpPr>
          <p:cNvPr id="4" name="Slide Number Placeholder 3"/>
          <p:cNvSpPr>
            <a:spLocks noGrp="1"/>
          </p:cNvSpPr>
          <p:nvPr>
            <p:ph type="sldNum" sz="quarter" idx="12"/>
          </p:nvPr>
        </p:nvSpPr>
        <p:spPr/>
        <p:txBody>
          <a:bodyPr/>
          <a:lstStyle/>
          <a:p>
            <a:fld id="{699220EE-F833-44BC-AE3D-ED333047E265}" type="slidenum">
              <a:rPr lang="en-US" smtClean="0"/>
              <a:t>23</a:t>
            </a:fld>
            <a:endParaRPr lang="en-US"/>
          </a:p>
        </p:txBody>
      </p:sp>
      <p:sp>
        <p:nvSpPr>
          <p:cNvPr id="3" name="Content Placeholder 2"/>
          <p:cNvSpPr>
            <a:spLocks noGrp="1"/>
          </p:cNvSpPr>
          <p:nvPr>
            <p:ph sz="quarter" idx="13"/>
          </p:nvPr>
        </p:nvSpPr>
        <p:spPr/>
        <p:txBody>
          <a:bodyPr>
            <a:normAutofit/>
          </a:bodyPr>
          <a:lstStyle/>
          <a:p>
            <a:r>
              <a:rPr lang="en-US" dirty="0"/>
              <a:t>Suppose we call the infinite summation </a:t>
            </a:r>
            <a:r>
              <a:rPr lang="en-US" i="1" dirty="0"/>
              <a:t>s</a:t>
            </a:r>
            <a:r>
              <a:rPr lang="en-US" dirty="0"/>
              <a:t> (for sum)</a:t>
            </a:r>
          </a:p>
          <a:p>
            <a:r>
              <a:rPr lang="en-US" dirty="0"/>
              <a:t>s =         1/2 + 1/4 + 1/8 + 1/16 + …</a:t>
            </a:r>
          </a:p>
          <a:p>
            <a:r>
              <a:rPr lang="en-US" dirty="0"/>
              <a:t>2s = 1 + 1/2 + 1/4 + 1/8 + 1/16 + …</a:t>
            </a:r>
          </a:p>
          <a:p>
            <a:r>
              <a:rPr lang="en-US" dirty="0"/>
              <a:t>2s = 1 + s</a:t>
            </a:r>
          </a:p>
          <a:p>
            <a:r>
              <a:rPr lang="en-US" dirty="0"/>
              <a:t>s = 1</a:t>
            </a:r>
          </a:p>
        </p:txBody>
      </p:sp>
    </p:spTree>
    <p:extLst>
      <p:ext uri="{BB962C8B-B14F-4D97-AF65-F5344CB8AC3E}">
        <p14:creationId xmlns:p14="http://schemas.microsoft.com/office/powerpoint/2010/main" val="1792916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609600" y="1600200"/>
                <a:ext cx="7543800" cy="4114800"/>
              </a:xfrm>
            </p:spPr>
            <p:txBody>
              <a:bodyPr>
                <a:normAutofit/>
              </a:bodyPr>
              <a:lstStyle/>
              <a:p>
                <a:r>
                  <a:rPr lang="en-US" dirty="0"/>
                  <a:t>Later we’ll need the ratio of a velocity </a:t>
                </a:r>
                <a:r>
                  <a:rPr lang="en-US" i="1" dirty="0"/>
                  <a:t>v</a:t>
                </a:r>
                <a:r>
                  <a:rPr lang="en-US" dirty="0"/>
                  <a:t> compared to the speed of light </a:t>
                </a:r>
                <a:r>
                  <a:rPr lang="en-US" i="1" dirty="0"/>
                  <a:t>c</a:t>
                </a:r>
                <a:r>
                  <a:rPr lang="en-US" dirty="0"/>
                  <a:t> (from the Latin </a:t>
                </a:r>
                <a:r>
                  <a:rPr lang="en-US" i="1" dirty="0" err="1"/>
                  <a:t>celeritas</a:t>
                </a:r>
                <a:r>
                  <a:rPr lang="en-US" dirty="0"/>
                  <a:t> – speed). </a:t>
                </a:r>
              </a:p>
              <a:p>
                <a:r>
                  <a:rPr lang="en-US" dirty="0"/>
                  <a:t>Physicists call this </a:t>
                </a:r>
                <a14:m>
                  <m:oMath xmlns:m="http://schemas.openxmlformats.org/officeDocument/2006/math">
                    <m:r>
                      <m:rPr>
                        <m:nor/>
                      </m:rPr>
                      <a:rPr lang="en-US" dirty="0">
                        <a:latin typeface="Symbol" panose="05050102010706020507" pitchFamily="18" charset="2"/>
                      </a:rPr>
                      <m:t>b</m:t>
                    </m:r>
                  </m:oMath>
                </a14:m>
                <a:r>
                  <a:rPr lang="en-US" dirty="0"/>
                  <a:t> (beta)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𝑣</m:t>
                        </m:r>
                      </m:num>
                      <m:den>
                        <m:r>
                          <a:rPr lang="en-US" i="1">
                            <a:latin typeface="Cambria Math" panose="02040503050406030204" pitchFamily="18" charset="0"/>
                          </a:rPr>
                          <m:t>𝑐</m:t>
                        </m:r>
                      </m:den>
                    </m:f>
                  </m:oMath>
                </a14:m>
                <a:r>
                  <a:rPr lang="en-US" dirty="0"/>
                  <a:t>.</a:t>
                </a:r>
              </a:p>
              <a:p>
                <a:r>
                  <a:rPr lang="en-US" dirty="0"/>
                  <a:t>Which is turn leads to one of the most common and important calculations in Special Relativity called </a:t>
                </a:r>
                <a:r>
                  <a:rPr lang="en-US" dirty="0">
                    <a:latin typeface="Symbol" panose="05050102010706020507" pitchFamily="18" charset="2"/>
                  </a:rPr>
                  <a:t>g</a:t>
                </a:r>
                <a:r>
                  <a:rPr lang="en-US" dirty="0"/>
                  <a:t> (gamma), which is</a:t>
                </a:r>
              </a:p>
              <a:p>
                <a:r>
                  <a:rPr lang="en-US" sz="2400" dirty="0">
                    <a:solidFill>
                      <a:srgbClr val="FFFF00"/>
                    </a:solidFill>
                    <a:latin typeface="Symbol" panose="05050102010706020507" pitchFamily="18" charset="2"/>
                  </a:rPr>
                  <a:t>g</a:t>
                </a:r>
                <a:r>
                  <a:rPr lang="en-US" sz="2400" dirty="0">
                    <a:solidFill>
                      <a:srgbClr val="FFFF00"/>
                    </a:solidFill>
                  </a:rPr>
                  <a:t> = </a:t>
                </a:r>
                <a14:m>
                  <m:oMath xmlns:m="http://schemas.openxmlformats.org/officeDocument/2006/math">
                    <m:f>
                      <m:fPr>
                        <m:ctrlPr>
                          <a:rPr lang="en-US" sz="2400" i="1">
                            <a:solidFill>
                              <a:srgbClr val="FFFF00"/>
                            </a:solidFill>
                            <a:latin typeface="Cambria Math" panose="02040503050406030204" pitchFamily="18" charset="0"/>
                          </a:rPr>
                        </m:ctrlPr>
                      </m:fPr>
                      <m:num>
                        <m:r>
                          <a:rPr lang="en-US" sz="2400" i="1">
                            <a:solidFill>
                              <a:srgbClr val="FFFF00"/>
                            </a:solidFill>
                            <a:latin typeface="Cambria Math" panose="02040503050406030204" pitchFamily="18" charset="0"/>
                          </a:rPr>
                          <m:t>1</m:t>
                        </m:r>
                      </m:num>
                      <m:den>
                        <m:rad>
                          <m:radPr>
                            <m:degHide m:val="on"/>
                            <m:ctrlPr>
                              <a:rPr lang="en-US" sz="2400" i="1">
                                <a:solidFill>
                                  <a:srgbClr val="FFFF00"/>
                                </a:solidFill>
                                <a:latin typeface="Cambria Math" panose="02040503050406030204" pitchFamily="18" charset="0"/>
                              </a:rPr>
                            </m:ctrlPr>
                          </m:radPr>
                          <m:deg/>
                          <m:e>
                            <m:r>
                              <a:rPr lang="en-US" sz="2400" i="1">
                                <a:solidFill>
                                  <a:srgbClr val="FFFF00"/>
                                </a:solidFill>
                                <a:latin typeface="Cambria Math" panose="02040503050406030204" pitchFamily="18" charset="0"/>
                              </a:rPr>
                              <m:t>1−</m:t>
                            </m:r>
                            <m:sSup>
                              <m:sSupPr>
                                <m:ctrlPr>
                                  <a:rPr lang="en-US" sz="2400" i="1">
                                    <a:solidFill>
                                      <a:srgbClr val="FFFF00"/>
                                    </a:solidFill>
                                    <a:latin typeface="Cambria Math" panose="02040503050406030204" pitchFamily="18" charset="0"/>
                                  </a:rPr>
                                </m:ctrlPr>
                              </m:sSupPr>
                              <m:e>
                                <m:r>
                                  <m:rPr>
                                    <m:nor/>
                                  </m:rPr>
                                  <a:rPr lang="en-US" sz="2400" dirty="0">
                                    <a:solidFill>
                                      <a:srgbClr val="FFFF00"/>
                                    </a:solidFill>
                                    <a:latin typeface="Symbol" panose="05050102010706020507" pitchFamily="18" charset="2"/>
                                  </a:rPr>
                                  <m:t>b</m:t>
                                </m:r>
                              </m:e>
                              <m:sup>
                                <m:r>
                                  <a:rPr lang="en-US" sz="2400" i="1">
                                    <a:solidFill>
                                      <a:srgbClr val="FFFF00"/>
                                    </a:solidFill>
                                    <a:latin typeface="Cambria Math" panose="02040503050406030204" pitchFamily="18" charset="0"/>
                                  </a:rPr>
                                  <m:t>2</m:t>
                                </m:r>
                              </m:sup>
                            </m:sSup>
                          </m:e>
                        </m:rad>
                      </m:den>
                    </m:f>
                  </m:oMath>
                </a14:m>
                <a:r>
                  <a:rPr lang="en-US" sz="2400" dirty="0">
                    <a:solidFill>
                      <a:srgbClr val="FFFF00"/>
                    </a:solidFill>
                  </a:rPr>
                  <a:t> = </a:t>
                </a:r>
                <a14:m>
                  <m:oMath xmlns:m="http://schemas.openxmlformats.org/officeDocument/2006/math">
                    <m:f>
                      <m:fPr>
                        <m:ctrlPr>
                          <a:rPr lang="en-US" sz="2400" i="1">
                            <a:solidFill>
                              <a:srgbClr val="FFFF00"/>
                            </a:solidFill>
                            <a:latin typeface="Cambria Math" panose="02040503050406030204" pitchFamily="18" charset="0"/>
                          </a:rPr>
                        </m:ctrlPr>
                      </m:fPr>
                      <m:num>
                        <m:r>
                          <a:rPr lang="en-US" sz="2400" i="1">
                            <a:solidFill>
                              <a:srgbClr val="FFFF00"/>
                            </a:solidFill>
                            <a:latin typeface="Cambria Math" panose="02040503050406030204" pitchFamily="18" charset="0"/>
                          </a:rPr>
                          <m:t>1</m:t>
                        </m:r>
                      </m:num>
                      <m:den>
                        <m:rad>
                          <m:radPr>
                            <m:degHide m:val="on"/>
                            <m:ctrlPr>
                              <a:rPr lang="en-US" sz="2400" i="1">
                                <a:solidFill>
                                  <a:srgbClr val="FFFF00"/>
                                </a:solidFill>
                                <a:latin typeface="Cambria Math" panose="02040503050406030204" pitchFamily="18" charset="0"/>
                              </a:rPr>
                            </m:ctrlPr>
                          </m:radPr>
                          <m:deg/>
                          <m:e>
                            <m:r>
                              <a:rPr lang="en-US" sz="2400" i="1">
                                <a:solidFill>
                                  <a:srgbClr val="FFFF00"/>
                                </a:solidFill>
                                <a:latin typeface="Cambria Math" panose="02040503050406030204" pitchFamily="18" charset="0"/>
                              </a:rPr>
                              <m:t>1−</m:t>
                            </m:r>
                            <m:f>
                              <m:fPr>
                                <m:ctrlPr>
                                  <a:rPr lang="en-US" sz="2400" i="1">
                                    <a:solidFill>
                                      <a:srgbClr val="FFFF00"/>
                                    </a:solidFill>
                                    <a:latin typeface="Cambria Math" panose="02040503050406030204" pitchFamily="18" charset="0"/>
                                  </a:rPr>
                                </m:ctrlPr>
                              </m:fPr>
                              <m:num>
                                <m:sSup>
                                  <m:sSupPr>
                                    <m:ctrlPr>
                                      <a:rPr lang="en-US" sz="2400" i="1">
                                        <a:solidFill>
                                          <a:srgbClr val="FFFF00"/>
                                        </a:solidFill>
                                        <a:latin typeface="Cambria Math" panose="02040503050406030204" pitchFamily="18" charset="0"/>
                                      </a:rPr>
                                    </m:ctrlPr>
                                  </m:sSupPr>
                                  <m:e>
                                    <m:r>
                                      <a:rPr lang="en-US" sz="2400" i="1">
                                        <a:solidFill>
                                          <a:srgbClr val="FFFF00"/>
                                        </a:solidFill>
                                        <a:latin typeface="Cambria Math" panose="02040503050406030204" pitchFamily="18" charset="0"/>
                                      </a:rPr>
                                      <m:t>𝑣</m:t>
                                    </m:r>
                                  </m:e>
                                  <m:sup>
                                    <m:r>
                                      <a:rPr lang="en-US" sz="2400" i="1">
                                        <a:solidFill>
                                          <a:srgbClr val="FFFF00"/>
                                        </a:solidFill>
                                        <a:latin typeface="Cambria Math" panose="02040503050406030204" pitchFamily="18" charset="0"/>
                                      </a:rPr>
                                      <m:t>2</m:t>
                                    </m:r>
                                  </m:sup>
                                </m:sSup>
                              </m:num>
                              <m:den>
                                <m:sSup>
                                  <m:sSupPr>
                                    <m:ctrlPr>
                                      <a:rPr lang="en-US" sz="2400" i="1">
                                        <a:solidFill>
                                          <a:srgbClr val="FFFF00"/>
                                        </a:solidFill>
                                        <a:latin typeface="Cambria Math" panose="02040503050406030204" pitchFamily="18" charset="0"/>
                                      </a:rPr>
                                    </m:ctrlPr>
                                  </m:sSupPr>
                                  <m:e>
                                    <m:r>
                                      <a:rPr lang="en-US" sz="2400" i="1">
                                        <a:solidFill>
                                          <a:srgbClr val="FFFF00"/>
                                        </a:solidFill>
                                        <a:latin typeface="Cambria Math" panose="02040503050406030204" pitchFamily="18" charset="0"/>
                                      </a:rPr>
                                      <m:t>𝑐</m:t>
                                    </m:r>
                                  </m:e>
                                  <m:sup>
                                    <m:r>
                                      <a:rPr lang="en-US" sz="2400" i="1">
                                        <a:solidFill>
                                          <a:srgbClr val="FFFF00"/>
                                        </a:solidFill>
                                        <a:latin typeface="Cambria Math" panose="02040503050406030204" pitchFamily="18" charset="0"/>
                                      </a:rPr>
                                      <m:t>2</m:t>
                                    </m:r>
                                  </m:sup>
                                </m:sSup>
                              </m:den>
                            </m:f>
                          </m:e>
                        </m:rad>
                      </m:den>
                    </m:f>
                  </m:oMath>
                </a14:m>
                <a:r>
                  <a:rPr lang="en-US" sz="2400" dirty="0">
                    <a:solidFill>
                      <a:srgbClr val="FFFF00"/>
                    </a:solidFill>
                  </a:rPr>
                  <a:t>  = </a:t>
                </a:r>
                <a14:m>
                  <m:oMath xmlns:m="http://schemas.openxmlformats.org/officeDocument/2006/math">
                    <m:r>
                      <a:rPr lang="en-US" sz="2400" b="0" i="1" smtClean="0">
                        <a:solidFill>
                          <a:srgbClr val="FFFF00"/>
                        </a:solidFill>
                        <a:latin typeface="Cambria Math" panose="02040503050406030204" pitchFamily="18" charset="0"/>
                      </a:rPr>
                      <m:t>(1−</m:t>
                    </m:r>
                    <m:f>
                      <m:fPr>
                        <m:ctrlPr>
                          <a:rPr lang="en-US" sz="2400" b="0" i="1" smtClean="0">
                            <a:solidFill>
                              <a:srgbClr val="FFFF00"/>
                            </a:solidFill>
                            <a:latin typeface="Cambria Math" panose="02040503050406030204" pitchFamily="18" charset="0"/>
                          </a:rPr>
                        </m:ctrlPr>
                      </m:fPr>
                      <m:num>
                        <m:r>
                          <a:rPr lang="en-US" sz="2400" b="0" i="1" smtClean="0">
                            <a:solidFill>
                              <a:srgbClr val="FFFF00"/>
                            </a:solidFill>
                            <a:latin typeface="Cambria Math" panose="02040503050406030204" pitchFamily="18" charset="0"/>
                          </a:rPr>
                          <m:t>𝑣</m:t>
                        </m:r>
                        <m:r>
                          <a:rPr lang="en-US" sz="2400" b="0" i="1" baseline="30000" smtClean="0">
                            <a:solidFill>
                              <a:srgbClr val="FFFF00"/>
                            </a:solidFill>
                            <a:latin typeface="Cambria Math" panose="02040503050406030204" pitchFamily="18" charset="0"/>
                          </a:rPr>
                          <m:t>2</m:t>
                        </m:r>
                      </m:num>
                      <m:den>
                        <m:r>
                          <a:rPr lang="en-US" sz="2400" b="0" i="1" smtClean="0">
                            <a:solidFill>
                              <a:srgbClr val="FFFF00"/>
                            </a:solidFill>
                            <a:latin typeface="Cambria Math" panose="02040503050406030204" pitchFamily="18" charset="0"/>
                          </a:rPr>
                          <m:t>𝑐</m:t>
                        </m:r>
                        <m:r>
                          <a:rPr lang="en-US" sz="2400" b="0" i="1" baseline="30000" smtClean="0">
                            <a:solidFill>
                              <a:srgbClr val="FFFF00"/>
                            </a:solidFill>
                            <a:latin typeface="Cambria Math" panose="02040503050406030204" pitchFamily="18" charset="0"/>
                          </a:rPr>
                          <m:t>2</m:t>
                        </m:r>
                      </m:den>
                    </m:f>
                  </m:oMath>
                </a14:m>
                <a:r>
                  <a:rPr lang="en-US" sz="2400" dirty="0">
                    <a:solidFill>
                      <a:srgbClr val="FFFF00"/>
                    </a:solidFill>
                  </a:rPr>
                  <a:t>)</a:t>
                </a:r>
                <a:r>
                  <a:rPr lang="en-US" sz="2400" baseline="50000" dirty="0">
                    <a:solidFill>
                      <a:srgbClr val="FFFF00"/>
                    </a:solidFill>
                  </a:rPr>
                  <a:t>-½</a:t>
                </a:r>
              </a:p>
              <a:p>
                <a:r>
                  <a:rPr lang="en-US" dirty="0"/>
                  <a:t>Note that if v &lt; c (i.e. slower than the speed of light) then the denominator is less than one, so its reciprocal is &gt; 1.</a:t>
                </a:r>
              </a:p>
              <a:p>
                <a:pPr lvl="1"/>
                <a:r>
                  <a:rPr lang="en-US" dirty="0">
                    <a:latin typeface="Symbol" panose="05050102010706020507" pitchFamily="18" charset="2"/>
                  </a:rPr>
                  <a:t>g</a:t>
                </a:r>
                <a:r>
                  <a:rPr lang="en-US" dirty="0"/>
                  <a:t> &gt; 1</a:t>
                </a:r>
              </a:p>
              <a:p>
                <a:endParaRPr lang="en-US" dirty="0"/>
              </a:p>
              <a:p>
                <a:pPr lvl="1"/>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609600" y="1600200"/>
                <a:ext cx="7543800" cy="4114800"/>
              </a:xfrm>
              <a:blipFill>
                <a:blip r:embed="rId2"/>
                <a:stretch>
                  <a:fillRect l="-1050" t="-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Vocabulary:</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Beta (</a:t>
                </a:r>
                <a14:m>
                  <m:oMath xmlns:m="http://schemas.openxmlformats.org/officeDocument/2006/math">
                    <m:r>
                      <m:rPr>
                        <m:nor/>
                      </m:rP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ymbol" panose="05050102010706020507" pitchFamily="18" charset="2"/>
                      </a:rPr>
                      <m:t>b</m:t>
                    </m:r>
                  </m:oMath>
                </a14:m>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and Especially Gamma (</a:t>
                </a: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ymbol" panose="05050102010706020507" pitchFamily="18" charset="2"/>
                  </a:rPr>
                  <a:t>g</a:t>
                </a: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b="-159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99220EE-F833-44BC-AE3D-ED333047E265}" type="slidenum">
              <a:rPr lang="en-US" smtClean="0"/>
              <a:t>24</a:t>
            </a:fld>
            <a:endParaRPr lang="en-US"/>
          </a:p>
        </p:txBody>
      </p:sp>
    </p:spTree>
    <p:extLst>
      <p:ext uri="{BB962C8B-B14F-4D97-AF65-F5344CB8AC3E}">
        <p14:creationId xmlns:p14="http://schemas.microsoft.com/office/powerpoint/2010/main" val="2337946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609600" y="1600200"/>
                <a:ext cx="7543800" cy="4114800"/>
              </a:xfrm>
            </p:spPr>
            <p:txBody>
              <a:bodyPr>
                <a:normAutofit/>
              </a:bodyPr>
              <a:lstStyle/>
              <a:p>
                <a:r>
                  <a:rPr lang="en-US" sz="2400" dirty="0">
                    <a:solidFill>
                      <a:srgbClr val="FFFF00"/>
                    </a:solidFill>
                    <a:latin typeface="Symbol" panose="05050102010706020507" pitchFamily="18" charset="2"/>
                  </a:rPr>
                  <a:t>g</a:t>
                </a:r>
                <a:r>
                  <a:rPr lang="en-US" sz="2400" dirty="0">
                    <a:solidFill>
                      <a:srgbClr val="FFFF00"/>
                    </a:solidFill>
                  </a:rPr>
                  <a:t> = </a:t>
                </a:r>
                <a14:m>
                  <m:oMath xmlns:m="http://schemas.openxmlformats.org/officeDocument/2006/math">
                    <m:f>
                      <m:fPr>
                        <m:ctrlPr>
                          <a:rPr lang="en-US" sz="2400" i="1">
                            <a:solidFill>
                              <a:srgbClr val="FFFF00"/>
                            </a:solidFill>
                            <a:latin typeface="Cambria Math" panose="02040503050406030204" pitchFamily="18" charset="0"/>
                          </a:rPr>
                        </m:ctrlPr>
                      </m:fPr>
                      <m:num>
                        <m:r>
                          <a:rPr lang="en-US" sz="2400" i="1">
                            <a:solidFill>
                              <a:srgbClr val="FFFF00"/>
                            </a:solidFill>
                            <a:latin typeface="Cambria Math" panose="02040503050406030204" pitchFamily="18" charset="0"/>
                          </a:rPr>
                          <m:t>1</m:t>
                        </m:r>
                      </m:num>
                      <m:den>
                        <m:rad>
                          <m:radPr>
                            <m:degHide m:val="on"/>
                            <m:ctrlPr>
                              <a:rPr lang="en-US" sz="2400" i="1">
                                <a:solidFill>
                                  <a:srgbClr val="FFFF00"/>
                                </a:solidFill>
                                <a:latin typeface="Cambria Math" panose="02040503050406030204" pitchFamily="18" charset="0"/>
                              </a:rPr>
                            </m:ctrlPr>
                          </m:radPr>
                          <m:deg/>
                          <m:e>
                            <m:r>
                              <a:rPr lang="en-US" sz="2400" i="1">
                                <a:solidFill>
                                  <a:srgbClr val="FFFF00"/>
                                </a:solidFill>
                                <a:latin typeface="Cambria Math" panose="02040503050406030204" pitchFamily="18" charset="0"/>
                              </a:rPr>
                              <m:t>1−</m:t>
                            </m:r>
                            <m:sSup>
                              <m:sSupPr>
                                <m:ctrlPr>
                                  <a:rPr lang="en-US" sz="2400" i="1">
                                    <a:solidFill>
                                      <a:srgbClr val="FFFF00"/>
                                    </a:solidFill>
                                    <a:latin typeface="Cambria Math" panose="02040503050406030204" pitchFamily="18" charset="0"/>
                                  </a:rPr>
                                </m:ctrlPr>
                              </m:sSupPr>
                              <m:e>
                                <m:r>
                                  <m:rPr>
                                    <m:nor/>
                                  </m:rPr>
                                  <a:rPr lang="en-US" sz="2400" dirty="0">
                                    <a:solidFill>
                                      <a:srgbClr val="FFFF00"/>
                                    </a:solidFill>
                                    <a:latin typeface="Symbol" panose="05050102010706020507" pitchFamily="18" charset="2"/>
                                  </a:rPr>
                                  <m:t>b</m:t>
                                </m:r>
                              </m:e>
                              <m:sup>
                                <m:r>
                                  <a:rPr lang="en-US" sz="2400" i="1">
                                    <a:solidFill>
                                      <a:srgbClr val="FFFF00"/>
                                    </a:solidFill>
                                    <a:latin typeface="Cambria Math" panose="02040503050406030204" pitchFamily="18" charset="0"/>
                                  </a:rPr>
                                  <m:t>2</m:t>
                                </m:r>
                              </m:sup>
                            </m:sSup>
                          </m:e>
                        </m:rad>
                      </m:den>
                    </m:f>
                  </m:oMath>
                </a14:m>
                <a:r>
                  <a:rPr lang="en-US" sz="2400" dirty="0">
                    <a:solidFill>
                      <a:srgbClr val="FFFF00"/>
                    </a:solidFill>
                  </a:rPr>
                  <a:t> = </a:t>
                </a:r>
                <a14:m>
                  <m:oMath xmlns:m="http://schemas.openxmlformats.org/officeDocument/2006/math">
                    <m:f>
                      <m:fPr>
                        <m:ctrlPr>
                          <a:rPr lang="en-US" sz="2400" i="1">
                            <a:solidFill>
                              <a:srgbClr val="FFFF00"/>
                            </a:solidFill>
                            <a:latin typeface="Cambria Math" panose="02040503050406030204" pitchFamily="18" charset="0"/>
                          </a:rPr>
                        </m:ctrlPr>
                      </m:fPr>
                      <m:num>
                        <m:r>
                          <a:rPr lang="en-US" sz="2400" i="1">
                            <a:solidFill>
                              <a:srgbClr val="FFFF00"/>
                            </a:solidFill>
                            <a:latin typeface="Cambria Math" panose="02040503050406030204" pitchFamily="18" charset="0"/>
                          </a:rPr>
                          <m:t>1</m:t>
                        </m:r>
                      </m:num>
                      <m:den>
                        <m:rad>
                          <m:radPr>
                            <m:degHide m:val="on"/>
                            <m:ctrlPr>
                              <a:rPr lang="en-US" sz="2400" i="1">
                                <a:solidFill>
                                  <a:srgbClr val="FFFF00"/>
                                </a:solidFill>
                                <a:latin typeface="Cambria Math" panose="02040503050406030204" pitchFamily="18" charset="0"/>
                              </a:rPr>
                            </m:ctrlPr>
                          </m:radPr>
                          <m:deg/>
                          <m:e>
                            <m:r>
                              <a:rPr lang="en-US" sz="2400" i="1">
                                <a:solidFill>
                                  <a:srgbClr val="FFFF00"/>
                                </a:solidFill>
                                <a:latin typeface="Cambria Math" panose="02040503050406030204" pitchFamily="18" charset="0"/>
                              </a:rPr>
                              <m:t>1−</m:t>
                            </m:r>
                            <m:f>
                              <m:fPr>
                                <m:ctrlPr>
                                  <a:rPr lang="en-US" sz="2400" i="1">
                                    <a:solidFill>
                                      <a:srgbClr val="FFFF00"/>
                                    </a:solidFill>
                                    <a:latin typeface="Cambria Math" panose="02040503050406030204" pitchFamily="18" charset="0"/>
                                  </a:rPr>
                                </m:ctrlPr>
                              </m:fPr>
                              <m:num>
                                <m:sSup>
                                  <m:sSupPr>
                                    <m:ctrlPr>
                                      <a:rPr lang="en-US" sz="2400" i="1">
                                        <a:solidFill>
                                          <a:srgbClr val="FFFF00"/>
                                        </a:solidFill>
                                        <a:latin typeface="Cambria Math" panose="02040503050406030204" pitchFamily="18" charset="0"/>
                                      </a:rPr>
                                    </m:ctrlPr>
                                  </m:sSupPr>
                                  <m:e>
                                    <m:r>
                                      <a:rPr lang="en-US" sz="2400" i="1">
                                        <a:solidFill>
                                          <a:srgbClr val="FFFF00"/>
                                        </a:solidFill>
                                        <a:latin typeface="Cambria Math" panose="02040503050406030204" pitchFamily="18" charset="0"/>
                                      </a:rPr>
                                      <m:t>𝑣</m:t>
                                    </m:r>
                                  </m:e>
                                  <m:sup>
                                    <m:r>
                                      <a:rPr lang="en-US" sz="2400" i="1">
                                        <a:solidFill>
                                          <a:srgbClr val="FFFF00"/>
                                        </a:solidFill>
                                        <a:latin typeface="Cambria Math" panose="02040503050406030204" pitchFamily="18" charset="0"/>
                                      </a:rPr>
                                      <m:t>2</m:t>
                                    </m:r>
                                  </m:sup>
                                </m:sSup>
                              </m:num>
                              <m:den>
                                <m:sSup>
                                  <m:sSupPr>
                                    <m:ctrlPr>
                                      <a:rPr lang="en-US" sz="2400" i="1">
                                        <a:solidFill>
                                          <a:srgbClr val="FFFF00"/>
                                        </a:solidFill>
                                        <a:latin typeface="Cambria Math" panose="02040503050406030204" pitchFamily="18" charset="0"/>
                                      </a:rPr>
                                    </m:ctrlPr>
                                  </m:sSupPr>
                                  <m:e>
                                    <m:r>
                                      <a:rPr lang="en-US" sz="2400" i="1">
                                        <a:solidFill>
                                          <a:srgbClr val="FFFF00"/>
                                        </a:solidFill>
                                        <a:latin typeface="Cambria Math" panose="02040503050406030204" pitchFamily="18" charset="0"/>
                                      </a:rPr>
                                      <m:t>𝑐</m:t>
                                    </m:r>
                                  </m:e>
                                  <m:sup>
                                    <m:r>
                                      <a:rPr lang="en-US" sz="2400" i="1">
                                        <a:solidFill>
                                          <a:srgbClr val="FFFF00"/>
                                        </a:solidFill>
                                        <a:latin typeface="Cambria Math" panose="02040503050406030204" pitchFamily="18" charset="0"/>
                                      </a:rPr>
                                      <m:t>2</m:t>
                                    </m:r>
                                  </m:sup>
                                </m:sSup>
                              </m:den>
                            </m:f>
                          </m:e>
                        </m:rad>
                      </m:den>
                    </m:f>
                  </m:oMath>
                </a14:m>
                <a:r>
                  <a:rPr lang="en-US" sz="2400" dirty="0">
                    <a:solidFill>
                      <a:srgbClr val="FFFF00"/>
                    </a:solidFill>
                  </a:rPr>
                  <a:t>  = </a:t>
                </a:r>
                <a14:m>
                  <m:oMath xmlns:m="http://schemas.openxmlformats.org/officeDocument/2006/math">
                    <m:r>
                      <a:rPr lang="en-US" sz="2400" i="1">
                        <a:solidFill>
                          <a:srgbClr val="FFFF00"/>
                        </a:solidFill>
                        <a:latin typeface="Cambria Math" panose="02040503050406030204" pitchFamily="18" charset="0"/>
                      </a:rPr>
                      <m:t>(1−</m:t>
                    </m:r>
                    <m:f>
                      <m:fPr>
                        <m:ctrlPr>
                          <a:rPr lang="en-US" sz="2400" i="1">
                            <a:solidFill>
                              <a:srgbClr val="FFFF00"/>
                            </a:solidFill>
                            <a:latin typeface="Cambria Math" panose="02040503050406030204" pitchFamily="18" charset="0"/>
                          </a:rPr>
                        </m:ctrlPr>
                      </m:fPr>
                      <m:num>
                        <m:r>
                          <a:rPr lang="en-US" sz="2400" i="1">
                            <a:solidFill>
                              <a:srgbClr val="FFFF00"/>
                            </a:solidFill>
                            <a:latin typeface="Cambria Math" panose="02040503050406030204" pitchFamily="18" charset="0"/>
                          </a:rPr>
                          <m:t>𝑣</m:t>
                        </m:r>
                        <m:r>
                          <a:rPr lang="en-US" sz="2400" i="1" baseline="30000">
                            <a:solidFill>
                              <a:srgbClr val="FFFF00"/>
                            </a:solidFill>
                            <a:latin typeface="Cambria Math" panose="02040503050406030204" pitchFamily="18" charset="0"/>
                          </a:rPr>
                          <m:t>2</m:t>
                        </m:r>
                      </m:num>
                      <m:den>
                        <m:r>
                          <a:rPr lang="en-US" sz="2400" i="1">
                            <a:solidFill>
                              <a:srgbClr val="FFFF00"/>
                            </a:solidFill>
                            <a:latin typeface="Cambria Math" panose="02040503050406030204" pitchFamily="18" charset="0"/>
                          </a:rPr>
                          <m:t>𝑐</m:t>
                        </m:r>
                        <m:r>
                          <a:rPr lang="en-US" sz="2400" i="1" baseline="30000">
                            <a:solidFill>
                              <a:srgbClr val="FFFF00"/>
                            </a:solidFill>
                            <a:latin typeface="Cambria Math" panose="02040503050406030204" pitchFamily="18" charset="0"/>
                          </a:rPr>
                          <m:t>2</m:t>
                        </m:r>
                      </m:den>
                    </m:f>
                  </m:oMath>
                </a14:m>
                <a:r>
                  <a:rPr lang="en-US" sz="2400" dirty="0">
                    <a:solidFill>
                      <a:srgbClr val="FFFF00"/>
                    </a:solidFill>
                  </a:rPr>
                  <a:t>)</a:t>
                </a:r>
                <a:r>
                  <a:rPr lang="en-US" sz="2400" baseline="50000" dirty="0">
                    <a:solidFill>
                      <a:srgbClr val="FFFF00"/>
                    </a:solidFill>
                  </a:rPr>
                  <a:t>-½</a:t>
                </a:r>
                <a:endParaRPr lang="en-US" sz="2400" baseline="50000" dirty="0"/>
              </a:p>
              <a:p>
                <a:r>
                  <a:rPr lang="en-US" dirty="0"/>
                  <a:t>This is called the Lorentz Transformation.</a:t>
                </a:r>
              </a:p>
              <a:p>
                <a:r>
                  <a:rPr lang="en-US" dirty="0"/>
                  <a:t>As we’ll see later, this is the factor that will let us transform Alice’s time into Bob’s time, Alice’s lengths into Bob’s lengths, and so on. And vice versa.</a:t>
                </a:r>
              </a:p>
              <a:p>
                <a:r>
                  <a:rPr lang="en-US" dirty="0"/>
                  <a:t>Using the Binomial Theorem, we can write this as an infinite series…</a:t>
                </a:r>
              </a:p>
              <a:p>
                <a14:m>
                  <m:oMath xmlns:m="http://schemas.openxmlformats.org/officeDocument/2006/math">
                    <m:r>
                      <m:rPr>
                        <m:nor/>
                      </m:rPr>
                      <a:rPr lang="en-US" dirty="0" smtClean="0">
                        <a:solidFill>
                          <a:srgbClr val="FFFF00"/>
                        </a:solidFill>
                        <a:latin typeface="Symbol" panose="05050102010706020507" pitchFamily="18" charset="2"/>
                      </a:rPr>
                      <m:t>g</m:t>
                    </m:r>
                    <m:r>
                      <a:rPr lang="en-US" i="1">
                        <a:solidFill>
                          <a:srgbClr val="FFFF00"/>
                        </a:solidFill>
                        <a:latin typeface="Cambria Math" panose="02040503050406030204" pitchFamily="18" charset="0"/>
                      </a:rPr>
                      <m:t>=1+ </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1</m:t>
                        </m:r>
                      </m:num>
                      <m:den>
                        <m:r>
                          <a:rPr lang="en-US" i="1">
                            <a:solidFill>
                              <a:srgbClr val="FFFF00"/>
                            </a:solidFill>
                            <a:latin typeface="Cambria Math" panose="02040503050406030204" pitchFamily="18" charset="0"/>
                          </a:rPr>
                          <m:t>2</m:t>
                        </m:r>
                      </m:den>
                    </m:f>
                    <m:sSup>
                      <m:sSupPr>
                        <m:ctrlPr>
                          <a:rPr lang="en-US" i="1" dirty="0">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dirty="0">
                            <a:solidFill>
                              <a:srgbClr val="FFFF00"/>
                            </a:solidFill>
                            <a:latin typeface="Cambria Math" panose="02040503050406030204" pitchFamily="18" charset="0"/>
                          </a:rPr>
                          <m:t>2</m:t>
                        </m:r>
                      </m:sup>
                    </m:sSup>
                    <m:r>
                      <a:rPr lang="en-US" i="1">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3</m:t>
                        </m:r>
                      </m:num>
                      <m:den>
                        <m:r>
                          <a:rPr lang="en-US" i="1">
                            <a:solidFill>
                              <a:srgbClr val="FFFF00"/>
                            </a:solidFill>
                            <a:latin typeface="Cambria Math" panose="02040503050406030204" pitchFamily="18" charset="0"/>
                          </a:rPr>
                          <m:t>8</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4</m:t>
                        </m:r>
                      </m:sup>
                    </m:sSup>
                    <m:r>
                      <a:rPr lang="en-US">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5</m:t>
                        </m:r>
                      </m:num>
                      <m:den>
                        <m:r>
                          <a:rPr lang="en-US" i="1">
                            <a:solidFill>
                              <a:srgbClr val="FFFF00"/>
                            </a:solidFill>
                            <a:latin typeface="Cambria Math" panose="02040503050406030204" pitchFamily="18" charset="0"/>
                          </a:rPr>
                          <m:t>16</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6</m:t>
                        </m:r>
                      </m:sup>
                    </m:sSup>
                    <m:r>
                      <a:rPr lang="en-US">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35</m:t>
                        </m:r>
                      </m:num>
                      <m:den>
                        <m:r>
                          <a:rPr lang="en-US" i="1">
                            <a:solidFill>
                              <a:srgbClr val="FFFF00"/>
                            </a:solidFill>
                            <a:latin typeface="Cambria Math" panose="02040503050406030204" pitchFamily="18" charset="0"/>
                          </a:rPr>
                          <m:t>128</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8</m:t>
                        </m:r>
                      </m:sup>
                    </m:sSup>
                    <m:r>
                      <a:rPr lang="en-US" i="1">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63</m:t>
                        </m:r>
                      </m:num>
                      <m:den>
                        <m:r>
                          <a:rPr lang="en-US" i="1">
                            <a:solidFill>
                              <a:srgbClr val="FFFF00"/>
                            </a:solidFill>
                            <a:latin typeface="Cambria Math" panose="02040503050406030204" pitchFamily="18" charset="0"/>
                          </a:rPr>
                          <m:t>256</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16</m:t>
                        </m:r>
                      </m:sup>
                    </m:sSup>
                    <m:r>
                      <a:rPr lang="en-US" i="1">
                        <a:solidFill>
                          <a:srgbClr val="FFFF00"/>
                        </a:solidFill>
                        <a:latin typeface="Cambria Math" panose="02040503050406030204" pitchFamily="18" charset="0"/>
                      </a:rPr>
                      <m:t>+ …</m:t>
                    </m:r>
                  </m:oMath>
                </a14:m>
                <a:endParaRPr lang="en-US" dirty="0">
                  <a:solidFill>
                    <a:srgbClr val="FFFF00"/>
                  </a:solidFill>
                </a:endParaRPr>
              </a:p>
              <a:p>
                <a:r>
                  <a:rPr lang="en-US" dirty="0">
                    <a:solidFill>
                      <a:srgbClr val="FFFF00"/>
                    </a:solidFill>
                  </a:rPr>
                  <a:t>https://en.wikipedia.org/wiki/Lorentz_transformation</a:t>
                </a:r>
              </a:p>
              <a:p>
                <a:pPr lvl="1"/>
                <a:endParaRPr lang="en-US" dirty="0"/>
              </a:p>
              <a:p>
                <a:pPr lvl="1"/>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609600" y="1600200"/>
                <a:ext cx="7543800" cy="4114800"/>
              </a:xfrm>
              <a:blipFill>
                <a:blip r:embed="rId2"/>
                <a:stretch>
                  <a:fillRect l="-1050"/>
                </a:stretch>
              </a:blipFill>
            </p:spPr>
            <p:txBody>
              <a:bodyPr/>
              <a:lstStyle/>
              <a:p>
                <a:r>
                  <a:rPr lang="en-US">
                    <a:noFill/>
                  </a:rPr>
                  <a:t> </a:t>
                </a:r>
              </a:p>
            </p:txBody>
          </p:sp>
        </mc:Fallback>
      </mc:AlternateContent>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ymbol" panose="05050102010706020507" pitchFamily="18" charset="2"/>
              </a:rPr>
              <a:t>g </a:t>
            </a: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The Lorentz Transformation</a:t>
            </a:r>
          </a:p>
        </p:txBody>
      </p:sp>
      <p:sp>
        <p:nvSpPr>
          <p:cNvPr id="4" name="Slide Number Placeholder 3"/>
          <p:cNvSpPr>
            <a:spLocks noGrp="1"/>
          </p:cNvSpPr>
          <p:nvPr>
            <p:ph type="sldNum" sz="quarter" idx="12"/>
          </p:nvPr>
        </p:nvSpPr>
        <p:spPr/>
        <p:txBody>
          <a:bodyPr/>
          <a:lstStyle/>
          <a:p>
            <a:fld id="{699220EE-F833-44BC-AE3D-ED333047E265}" type="slidenum">
              <a:rPr lang="en-US" smtClean="0"/>
              <a:t>25</a:t>
            </a:fld>
            <a:endParaRPr lang="en-US"/>
          </a:p>
        </p:txBody>
      </p:sp>
    </p:spTree>
    <p:extLst>
      <p:ext uri="{BB962C8B-B14F-4D97-AF65-F5344CB8AC3E}">
        <p14:creationId xmlns:p14="http://schemas.microsoft.com/office/powerpoint/2010/main" val="3075678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Approximations</a:t>
            </a:r>
          </a:p>
        </p:txBody>
      </p:sp>
      <p:sp>
        <p:nvSpPr>
          <p:cNvPr id="4" name="Slide Number Placeholder 3"/>
          <p:cNvSpPr>
            <a:spLocks noGrp="1"/>
          </p:cNvSpPr>
          <p:nvPr>
            <p:ph type="sldNum" sz="quarter" idx="12"/>
          </p:nvPr>
        </p:nvSpPr>
        <p:spPr/>
        <p:txBody>
          <a:bodyPr/>
          <a:lstStyle/>
          <a:p>
            <a:fld id="{699220EE-F833-44BC-AE3D-ED333047E265}" type="slidenum">
              <a:rPr lang="en-US" smtClean="0"/>
              <a:t>26</a:t>
            </a:fld>
            <a:endParaRPr lang="en-US"/>
          </a:p>
        </p:txBody>
      </p:sp>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a:xfrm>
                <a:off x="457200" y="1600200"/>
                <a:ext cx="8077200" cy="4525963"/>
              </a:xfrm>
            </p:spPr>
            <p:txBody>
              <a:bodyPr>
                <a:normAutofit/>
              </a:bodyPr>
              <a:lstStyle/>
              <a:p>
                <a:r>
                  <a:rPr lang="en-US" dirty="0"/>
                  <a:t>The speed of light (in a vacuum) is c = 299,792,458 meters / second.</a:t>
                </a:r>
              </a:p>
              <a:p>
                <a:pPr lvl="1"/>
                <a:r>
                  <a:rPr lang="en-US" dirty="0"/>
                  <a:t>Side note: This is exact. These days a meter is no longer defined as the length of a metal bar in Paris. A meter is </a:t>
                </a:r>
                <a:r>
                  <a:rPr lang="en-US" i="1" dirty="0">
                    <a:solidFill>
                      <a:srgbClr val="FFFF00"/>
                    </a:solidFill>
                  </a:rPr>
                  <a:t>defined</a:t>
                </a:r>
                <a:r>
                  <a:rPr lang="en-US" dirty="0"/>
                  <a:t> as 1 / 299,792,458 of the speed of light.</a:t>
                </a:r>
              </a:p>
              <a:p>
                <a:r>
                  <a:rPr lang="en-US" dirty="0"/>
                  <a:t>An average speed for a rifle bullet is 1000 m/s. Pretty fast by normal standards, but compared to the speed of light it’s puny.</a:t>
                </a:r>
              </a:p>
              <a:p>
                <a:r>
                  <a:rPr lang="en-US" dirty="0"/>
                  <a:t>In this case </a:t>
                </a:r>
                <a14:m>
                  <m:oMath xmlns:m="http://schemas.openxmlformats.org/officeDocument/2006/math">
                    <m:r>
                      <m:rPr>
                        <m:nor/>
                      </m:rPr>
                      <a:rPr lang="en-US" dirty="0">
                        <a:latin typeface="Symbol" panose="05050102010706020507" pitchFamily="18" charset="2"/>
                      </a:rPr>
                      <m:t>b</m:t>
                    </m:r>
                  </m:oMath>
                </a14:m>
                <a:r>
                  <a:rPr lang="en-US" dirty="0"/>
                  <a:t> = 1000 / 299,792,458 = 0.00000333564095198152 or 3 millionths of the speed of light.</a:t>
                </a:r>
              </a:p>
              <a:p>
                <a:r>
                  <a:rPr lang="en-US" dirty="0"/>
                  <a:t>And </a:t>
                </a:r>
                <a:r>
                  <a:rPr lang="en-US" dirty="0">
                    <a:latin typeface="Symbol" panose="05050102010706020507" pitchFamily="18" charset="2"/>
                  </a:rPr>
                  <a:t>g</a:t>
                </a:r>
                <a:r>
                  <a:rPr lang="en-US" dirty="0"/>
                  <a:t> is worse. It’s 1.0000000000055633.</a:t>
                </a:r>
              </a:p>
              <a:p>
                <a:r>
                  <a:rPr lang="en-US" dirty="0"/>
                  <a:t>So those are the exact values (well, exact out to umpteen decimal places). But let’s see what happens when we use the Binomial expansion.</a:t>
                </a:r>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457200" y="1600200"/>
                <a:ext cx="8077200" cy="4525963"/>
              </a:xfrm>
              <a:blipFill>
                <a:blip r:embed="rId2"/>
                <a:stretch>
                  <a:fillRect l="-377" t="-404"/>
                </a:stretch>
              </a:blipFill>
            </p:spPr>
            <p:txBody>
              <a:bodyPr/>
              <a:lstStyle/>
              <a:p>
                <a:r>
                  <a:rPr lang="en-US">
                    <a:noFill/>
                  </a:rPr>
                  <a:t> </a:t>
                </a:r>
              </a:p>
            </p:txBody>
          </p:sp>
        </mc:Fallback>
      </mc:AlternateContent>
    </p:spTree>
    <p:extLst>
      <p:ext uri="{BB962C8B-B14F-4D97-AF65-F5344CB8AC3E}">
        <p14:creationId xmlns:p14="http://schemas.microsoft.com/office/powerpoint/2010/main" val="1055654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Binomial Approximation of </a:t>
            </a: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ymbol" panose="05050102010706020507" pitchFamily="18" charset="2"/>
              </a:rPr>
              <a:t>g</a:t>
            </a:r>
          </a:p>
        </p:txBody>
      </p:sp>
      <p:sp>
        <p:nvSpPr>
          <p:cNvPr id="4" name="Slide Number Placeholder 3"/>
          <p:cNvSpPr>
            <a:spLocks noGrp="1"/>
          </p:cNvSpPr>
          <p:nvPr>
            <p:ph type="sldNum" sz="quarter" idx="12"/>
          </p:nvPr>
        </p:nvSpPr>
        <p:spPr/>
        <p:txBody>
          <a:bodyPr/>
          <a:lstStyle/>
          <a:p>
            <a:fld id="{699220EE-F833-44BC-AE3D-ED333047E265}" type="slidenum">
              <a:rPr lang="en-US" smtClean="0"/>
              <a:t>27</a:t>
            </a:fld>
            <a:endParaRPr lang="en-US"/>
          </a:p>
        </p:txBody>
      </p:sp>
      <p:sp>
        <p:nvSpPr>
          <p:cNvPr id="3" name="Content Placeholder 2"/>
          <p:cNvSpPr>
            <a:spLocks noGrp="1"/>
          </p:cNvSpPr>
          <p:nvPr>
            <p:ph sz="quarter" idx="13"/>
          </p:nvPr>
        </p:nvSpPr>
        <p:spPr>
          <a:xfrm>
            <a:off x="457200" y="1600200"/>
            <a:ext cx="7924800" cy="4525963"/>
          </a:xfrm>
        </p:spPr>
        <p:txBody>
          <a:bodyPr>
            <a:normAutofit/>
          </a:bodyPr>
          <a:lstStyle/>
          <a:p>
            <a:r>
              <a:rPr lang="en-US" dirty="0"/>
              <a:t>As we’ve seen, the value of </a:t>
            </a:r>
            <a:r>
              <a:rPr lang="en-US" dirty="0">
                <a:latin typeface="Symbol" panose="05050102010706020507" pitchFamily="18" charset="2"/>
              </a:rPr>
              <a:t>g</a:t>
            </a:r>
            <a:r>
              <a:rPr lang="en-US" dirty="0"/>
              <a:t> can be calculated by an infinite series. But the table below shows that even at the speed of 1,000,000 m/sec, it’s extremely accurate to calculate it by using only 2 terms of the series: </a:t>
            </a:r>
            <a:r>
              <a:rPr lang="en-US" dirty="0">
                <a:solidFill>
                  <a:srgbClr val="FFFF00"/>
                </a:solidFill>
              </a:rPr>
              <a:t>1 + </a:t>
            </a:r>
            <a:r>
              <a:rPr lang="en-US" dirty="0">
                <a:solidFill>
                  <a:srgbClr val="FFFF00"/>
                </a:solidFill>
                <a:latin typeface="Symbol" panose="05050102010706020507" pitchFamily="18" charset="2"/>
              </a:rPr>
              <a:t>b</a:t>
            </a:r>
            <a:r>
              <a:rPr lang="en-US" baseline="30000" dirty="0">
                <a:solidFill>
                  <a:srgbClr val="FFFF00"/>
                </a:solidFill>
              </a:rPr>
              <a:t>2</a:t>
            </a:r>
            <a:r>
              <a:rPr lang="en-US" dirty="0">
                <a:solidFill>
                  <a:srgbClr val="FFFF00"/>
                </a:solidFill>
              </a:rPr>
              <a:t> / 2</a:t>
            </a:r>
            <a:r>
              <a:rPr lang="en-US" dirty="0"/>
              <a:t>. So we’ll use that later.</a:t>
            </a:r>
          </a:p>
          <a:p>
            <a:pPr lvl="1"/>
            <a:r>
              <a:rPr lang="en-US" dirty="0"/>
              <a:t>Einstein did this. In his 1905 paper </a:t>
            </a:r>
            <a:r>
              <a:rPr lang="en-US" i="1" dirty="0"/>
              <a:t>Does the Inertia of a Body Depend on Its Energy Content?</a:t>
            </a:r>
            <a:r>
              <a:rPr lang="en-US" dirty="0"/>
              <a:t>,</a:t>
            </a:r>
            <a:r>
              <a:rPr lang="en-US" i="1" dirty="0"/>
              <a:t> </a:t>
            </a:r>
            <a:r>
              <a:rPr lang="en-US" dirty="0"/>
              <a:t> he said “Neglecting magnitudes of 4</a:t>
            </a:r>
            <a:r>
              <a:rPr lang="en-US" baseline="30000" dirty="0"/>
              <a:t>th</a:t>
            </a:r>
            <a:r>
              <a:rPr lang="en-US" dirty="0"/>
              <a:t> and higher orders…”</a:t>
            </a:r>
          </a:p>
          <a:p>
            <a:endParaRPr lang="en-US" dirty="0"/>
          </a:p>
        </p:txBody>
      </p:sp>
      <p:graphicFrame>
        <p:nvGraphicFramePr>
          <p:cNvPr id="5" name="Table 4">
            <a:extLst>
              <a:ext uri="{FF2B5EF4-FFF2-40B4-BE49-F238E27FC236}">
                <a16:creationId xmlns:a16="http://schemas.microsoft.com/office/drawing/2014/main" id="{C0221C66-B72B-43D9-BC3E-B41EA9AD04A2}"/>
              </a:ext>
            </a:extLst>
          </p:cNvPr>
          <p:cNvGraphicFramePr>
            <a:graphicFrameLocks noGrp="1"/>
          </p:cNvGraphicFramePr>
          <p:nvPr>
            <p:extLst>
              <p:ext uri="{D42A27DB-BD31-4B8C-83A1-F6EECF244321}">
                <p14:modId xmlns:p14="http://schemas.microsoft.com/office/powerpoint/2010/main" val="1970195762"/>
              </p:ext>
            </p:extLst>
          </p:nvPr>
        </p:nvGraphicFramePr>
        <p:xfrm>
          <a:off x="1066800" y="3247390"/>
          <a:ext cx="7010400" cy="3108960"/>
        </p:xfrm>
        <a:graphic>
          <a:graphicData uri="http://schemas.openxmlformats.org/drawingml/2006/table">
            <a:tbl>
              <a:tblPr firstRow="1">
                <a:tableStyleId>{5C22544A-7EE6-4342-B048-85BDC9FD1C3A}</a:tableStyleId>
              </a:tblPr>
              <a:tblGrid>
                <a:gridCol w="1354818">
                  <a:extLst>
                    <a:ext uri="{9D8B030D-6E8A-4147-A177-3AD203B41FA5}">
                      <a16:colId xmlns:a16="http://schemas.microsoft.com/office/drawing/2014/main" val="625903095"/>
                    </a:ext>
                  </a:extLst>
                </a:gridCol>
                <a:gridCol w="1717155">
                  <a:extLst>
                    <a:ext uri="{9D8B030D-6E8A-4147-A177-3AD203B41FA5}">
                      <a16:colId xmlns:a16="http://schemas.microsoft.com/office/drawing/2014/main" val="2908403695"/>
                    </a:ext>
                  </a:extLst>
                </a:gridCol>
                <a:gridCol w="950146">
                  <a:extLst>
                    <a:ext uri="{9D8B030D-6E8A-4147-A177-3AD203B41FA5}">
                      <a16:colId xmlns:a16="http://schemas.microsoft.com/office/drawing/2014/main" val="688198317"/>
                    </a:ext>
                  </a:extLst>
                </a:gridCol>
                <a:gridCol w="1481834">
                  <a:extLst>
                    <a:ext uri="{9D8B030D-6E8A-4147-A177-3AD203B41FA5}">
                      <a16:colId xmlns:a16="http://schemas.microsoft.com/office/drawing/2014/main" val="1970747478"/>
                    </a:ext>
                  </a:extLst>
                </a:gridCol>
                <a:gridCol w="1506447">
                  <a:extLst>
                    <a:ext uri="{9D8B030D-6E8A-4147-A177-3AD203B41FA5}">
                      <a16:colId xmlns:a16="http://schemas.microsoft.com/office/drawing/2014/main" val="3063334324"/>
                    </a:ext>
                  </a:extLst>
                </a:gridCol>
              </a:tblGrid>
              <a:tr h="714698">
                <a:tc>
                  <a:txBody>
                    <a:bodyPr/>
                    <a:lstStyle/>
                    <a:p>
                      <a:pPr algn="ctr"/>
                      <a:r>
                        <a:rPr lang="en-US" dirty="0"/>
                        <a:t>Speed </a:t>
                      </a:r>
                    </a:p>
                    <a:p>
                      <a:pPr algn="ctr"/>
                      <a:r>
                        <a:rPr lang="en-US" dirty="0"/>
                        <a:t>(m/sec)</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Symbol" panose="05050102010706020507" pitchFamily="18" charset="2"/>
                        </a:rPr>
                        <a:t>g </a:t>
                      </a:r>
                    </a:p>
                    <a:p>
                      <a:pPr algn="ctr"/>
                      <a:r>
                        <a:rPr lang="en-US" dirty="0">
                          <a:latin typeface="Symbol" panose="05050102010706020507" pitchFamily="18" charset="2"/>
                        </a:rPr>
                        <a:t> (</a:t>
                      </a:r>
                      <a:r>
                        <a:rPr lang="en-US" sz="1800" b="1" kern="1200" dirty="0">
                          <a:solidFill>
                            <a:schemeClr val="lt1"/>
                          </a:solidFill>
                          <a:latin typeface="+mn-lt"/>
                          <a:ea typeface="+mn-ea"/>
                          <a:cs typeface="+mn-cs"/>
                        </a:rPr>
                        <a:t>to 10 decimal places)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 of </a:t>
                      </a:r>
                    </a:p>
                    <a:p>
                      <a:pPr algn="ctr"/>
                      <a:r>
                        <a:rPr lang="en-US" dirty="0"/>
                        <a:t>Terms</a:t>
                      </a:r>
                    </a:p>
                  </a:txBody>
                  <a:tcPr>
                    <a:lnL w="12700" cap="flat" cmpd="sng" algn="ctr">
                      <a:solidFill>
                        <a:schemeClr val="tx1"/>
                      </a:solidFill>
                      <a:prstDash val="solid"/>
                      <a:round/>
                      <a:headEnd type="none" w="med" len="med"/>
                      <a:tailEnd type="none" w="med" len="med"/>
                    </a:lnL>
                  </a:tcPr>
                </a:tc>
                <a:tc>
                  <a:txBody>
                    <a:bodyPr/>
                    <a:lstStyle/>
                    <a:p>
                      <a:pPr algn="ctr"/>
                      <a:r>
                        <a:rPr lang="en-US" dirty="0"/>
                        <a:t>Value from series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Difference</a:t>
                      </a:r>
                    </a:p>
                    <a:p>
                      <a:pPr algn="ctr"/>
                      <a:endParaRPr lang="en-US" dirty="0"/>
                    </a:p>
                  </a:txBody>
                  <a:tcPr/>
                </a:tc>
                <a:extLst>
                  <a:ext uri="{0D108BD9-81ED-4DB2-BD59-A6C34878D82A}">
                    <a16:rowId xmlns:a16="http://schemas.microsoft.com/office/drawing/2014/main" val="3356707701"/>
                  </a:ext>
                </a:extLst>
              </a:tr>
              <a:tr h="285879">
                <a:tc>
                  <a:txBody>
                    <a:bodyPr/>
                    <a:lstStyle/>
                    <a:p>
                      <a:pPr algn="ctr"/>
                      <a:r>
                        <a:rPr lang="en-US" dirty="0"/>
                        <a:t>1,000</a:t>
                      </a:r>
                    </a:p>
                  </a:txBody>
                  <a:tcPr/>
                </a:tc>
                <a:tc>
                  <a:txBody>
                    <a:bodyPr/>
                    <a:lstStyle/>
                    <a:p>
                      <a:pPr algn="ctr"/>
                      <a:r>
                        <a:rPr lang="en-US" dirty="0"/>
                        <a:t>1.0000000000</a:t>
                      </a:r>
                    </a:p>
                  </a:txBody>
                  <a:tcPr>
                    <a:lnT w="12700" cap="flat" cmpd="sng" algn="ctr">
                      <a:solidFill>
                        <a:schemeClr val="tx1"/>
                      </a:solidFill>
                      <a:prstDash val="solid"/>
                      <a:round/>
                      <a:headEnd type="none" w="med" len="med"/>
                      <a:tailEnd type="none" w="med" len="med"/>
                    </a:lnT>
                  </a:tcPr>
                </a:tc>
                <a:tc>
                  <a:txBody>
                    <a:bodyPr/>
                    <a:lstStyle/>
                    <a:p>
                      <a:pPr algn="ctr"/>
                      <a:r>
                        <a:rPr lang="en-US" dirty="0"/>
                        <a:t>2</a:t>
                      </a:r>
                    </a:p>
                  </a:txBody>
                  <a:tcPr/>
                </a:tc>
                <a:tc>
                  <a:txBody>
                    <a:bodyPr/>
                    <a:lstStyle/>
                    <a:p>
                      <a:pPr algn="ctr"/>
                      <a:r>
                        <a:rPr lang="en-US" dirty="0"/>
                        <a:t>1.0000000000</a:t>
                      </a:r>
                    </a:p>
                  </a:txBody>
                  <a:tcPr/>
                </a:tc>
                <a:tc>
                  <a:txBody>
                    <a:bodyPr/>
                    <a:lstStyle/>
                    <a:p>
                      <a:pPr algn="ctr"/>
                      <a:r>
                        <a:rPr lang="en-US" dirty="0"/>
                        <a:t>0.00000%</a:t>
                      </a:r>
                    </a:p>
                  </a:txBody>
                  <a:tcPr/>
                </a:tc>
                <a:extLst>
                  <a:ext uri="{0D108BD9-81ED-4DB2-BD59-A6C34878D82A}">
                    <a16:rowId xmlns:a16="http://schemas.microsoft.com/office/drawing/2014/main" val="2361340742"/>
                  </a:ext>
                </a:extLst>
              </a:tr>
              <a:tr h="285879">
                <a:tc>
                  <a:txBody>
                    <a:bodyPr/>
                    <a:lstStyle/>
                    <a:p>
                      <a:pPr algn="ctr"/>
                      <a:endParaRPr lang="en-US"/>
                    </a:p>
                  </a:txBody>
                  <a:tcPr/>
                </a:tc>
                <a:tc>
                  <a:txBody>
                    <a:bodyPr/>
                    <a:lstStyle/>
                    <a:p>
                      <a:pPr algn="ctr"/>
                      <a:endParaRPr lang="en-US"/>
                    </a:p>
                  </a:txBody>
                  <a:tcPr/>
                </a:tc>
                <a:tc>
                  <a:txBody>
                    <a:bodyPr/>
                    <a:lstStyle/>
                    <a:p>
                      <a:pPr algn="ctr"/>
                      <a:r>
                        <a:rPr lang="en-US"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1.0000000000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0.00000%</a:t>
                      </a:r>
                    </a:p>
                  </a:txBody>
                  <a:tcPr/>
                </a:tc>
                <a:extLst>
                  <a:ext uri="{0D108BD9-81ED-4DB2-BD59-A6C34878D82A}">
                    <a16:rowId xmlns:a16="http://schemas.microsoft.com/office/drawing/2014/main" val="4078959793"/>
                  </a:ext>
                </a:extLst>
              </a:tr>
              <a:tr h="285879">
                <a:tc>
                  <a:txBody>
                    <a:bodyPr/>
                    <a:lstStyle/>
                    <a:p>
                      <a:pPr algn="ctr"/>
                      <a:endParaRPr lang="en-US"/>
                    </a:p>
                  </a:txBody>
                  <a:tcPr/>
                </a:tc>
                <a:tc>
                  <a:txBody>
                    <a:bodyPr/>
                    <a:lstStyle/>
                    <a:p>
                      <a:pPr algn="ctr"/>
                      <a:endParaRPr lang="en-US"/>
                    </a:p>
                  </a:txBody>
                  <a:tcPr/>
                </a:tc>
                <a:tc>
                  <a:txBody>
                    <a:bodyPr/>
                    <a:lstStyle/>
                    <a:p>
                      <a:pPr algn="ctr"/>
                      <a:r>
                        <a:rPr lang="en-US"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1.0000000000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0.00000%</a:t>
                      </a:r>
                    </a:p>
                  </a:txBody>
                  <a:tcPr/>
                </a:tc>
                <a:extLst>
                  <a:ext uri="{0D108BD9-81ED-4DB2-BD59-A6C34878D82A}">
                    <a16:rowId xmlns:a16="http://schemas.microsoft.com/office/drawing/2014/main" val="1591536846"/>
                  </a:ext>
                </a:extLst>
              </a:tr>
              <a:tr h="285879">
                <a:tc>
                  <a:txBody>
                    <a:bodyPr/>
                    <a:lstStyle/>
                    <a:p>
                      <a:pPr algn="ctr"/>
                      <a:r>
                        <a:rPr lang="en-US" dirty="0"/>
                        <a:t>1,000,000</a:t>
                      </a:r>
                    </a:p>
                  </a:txBody>
                  <a:tcPr/>
                </a:tc>
                <a:tc>
                  <a:txBody>
                    <a:bodyPr/>
                    <a:lstStyle/>
                    <a:p>
                      <a:pPr algn="ctr"/>
                      <a:r>
                        <a:rPr lang="en-US" dirty="0"/>
                        <a:t>1.0000055633</a:t>
                      </a:r>
                    </a:p>
                  </a:txBody>
                  <a:tcPr/>
                </a:tc>
                <a:tc>
                  <a:txBody>
                    <a:bodyPr/>
                    <a:lstStyle/>
                    <a:p>
                      <a:pPr algn="ctr"/>
                      <a:r>
                        <a:rPr lang="en-US" dirty="0"/>
                        <a:t>2</a:t>
                      </a:r>
                    </a:p>
                  </a:txBody>
                  <a:tcPr/>
                </a:tc>
                <a:tc>
                  <a:txBody>
                    <a:bodyPr/>
                    <a:lstStyle/>
                    <a:p>
                      <a:pPr algn="ctr"/>
                      <a:r>
                        <a:rPr lang="en-US" dirty="0"/>
                        <a:t>1.0000055633</a:t>
                      </a:r>
                    </a:p>
                  </a:txBody>
                  <a:tcPr/>
                </a:tc>
                <a:tc>
                  <a:txBody>
                    <a:bodyPr/>
                    <a:lstStyle/>
                    <a:p>
                      <a:pPr algn="ctr"/>
                      <a:r>
                        <a:rPr lang="en-US" dirty="0"/>
                        <a:t>0.00000%</a:t>
                      </a:r>
                    </a:p>
                  </a:txBody>
                  <a:tcPr/>
                </a:tc>
                <a:extLst>
                  <a:ext uri="{0D108BD9-81ED-4DB2-BD59-A6C34878D82A}">
                    <a16:rowId xmlns:a16="http://schemas.microsoft.com/office/drawing/2014/main" val="2665686450"/>
                  </a:ext>
                </a:extLst>
              </a:tr>
              <a:tr h="285879">
                <a:tc>
                  <a:txBody>
                    <a:bodyPr/>
                    <a:lstStyle/>
                    <a:p>
                      <a:pPr algn="ctr"/>
                      <a:endParaRPr lang="en-US"/>
                    </a:p>
                  </a:txBody>
                  <a:tcPr/>
                </a:tc>
                <a:tc>
                  <a:txBody>
                    <a:bodyPr/>
                    <a:lstStyle/>
                    <a:p>
                      <a:pPr algn="ctr"/>
                      <a:endParaRPr lang="en-US"/>
                    </a:p>
                  </a:txBody>
                  <a:tcPr/>
                </a:tc>
                <a:tc>
                  <a:txBody>
                    <a:bodyPr/>
                    <a:lstStyle/>
                    <a:p>
                      <a:pPr algn="ctr"/>
                      <a:r>
                        <a:rPr lang="en-US" dirty="0"/>
                        <a:t>3</a:t>
                      </a:r>
                    </a:p>
                  </a:txBody>
                  <a:tcPr/>
                </a:tc>
                <a:tc>
                  <a:txBody>
                    <a:bodyPr/>
                    <a:lstStyle/>
                    <a:p>
                      <a:pPr algn="ctr"/>
                      <a:r>
                        <a:rPr lang="en-US" dirty="0"/>
                        <a:t>1.0000055633</a:t>
                      </a:r>
                    </a:p>
                  </a:txBody>
                  <a:tcPr/>
                </a:tc>
                <a:tc>
                  <a:txBody>
                    <a:bodyPr/>
                    <a:lstStyle/>
                    <a:p>
                      <a:pPr algn="ctr"/>
                      <a:r>
                        <a:rPr lang="en-US" dirty="0"/>
                        <a:t>0.00000%</a:t>
                      </a:r>
                    </a:p>
                  </a:txBody>
                  <a:tcPr/>
                </a:tc>
                <a:extLst>
                  <a:ext uri="{0D108BD9-81ED-4DB2-BD59-A6C34878D82A}">
                    <a16:rowId xmlns:a16="http://schemas.microsoft.com/office/drawing/2014/main" val="3936398804"/>
                  </a:ext>
                </a:extLst>
              </a:tr>
              <a:tr h="285879">
                <a:tc>
                  <a:txBody>
                    <a:bodyPr/>
                    <a:lstStyle/>
                    <a:p>
                      <a:pPr algn="ctr"/>
                      <a:endParaRPr lang="en-US" dirty="0"/>
                    </a:p>
                  </a:txBody>
                  <a:tcPr/>
                </a:tc>
                <a:tc>
                  <a:txBody>
                    <a:bodyPr/>
                    <a:lstStyle/>
                    <a:p>
                      <a:pPr algn="ctr"/>
                      <a:endParaRPr lang="en-US" dirty="0"/>
                    </a:p>
                  </a:txBody>
                  <a:tcPr/>
                </a:tc>
                <a:tc>
                  <a:txBody>
                    <a:bodyPr/>
                    <a:lstStyle/>
                    <a:p>
                      <a:pPr algn="ctr"/>
                      <a:r>
                        <a:rPr lang="en-US" dirty="0"/>
                        <a:t>4</a:t>
                      </a:r>
                    </a:p>
                  </a:txBody>
                  <a:tcPr/>
                </a:tc>
                <a:tc>
                  <a:txBody>
                    <a:bodyPr/>
                    <a:lstStyle/>
                    <a:p>
                      <a:pPr algn="ctr"/>
                      <a:r>
                        <a:rPr lang="en-US" dirty="0"/>
                        <a:t>1.0000055633</a:t>
                      </a:r>
                    </a:p>
                  </a:txBody>
                  <a:tcPr/>
                </a:tc>
                <a:tc>
                  <a:txBody>
                    <a:bodyPr/>
                    <a:lstStyle/>
                    <a:p>
                      <a:pPr algn="ctr"/>
                      <a:r>
                        <a:rPr lang="en-US" dirty="0"/>
                        <a:t>0.00000%</a:t>
                      </a:r>
                    </a:p>
                  </a:txBody>
                  <a:tcPr/>
                </a:tc>
                <a:extLst>
                  <a:ext uri="{0D108BD9-81ED-4DB2-BD59-A6C34878D82A}">
                    <a16:rowId xmlns:a16="http://schemas.microsoft.com/office/drawing/2014/main" val="124721827"/>
                  </a:ext>
                </a:extLst>
              </a:tr>
            </a:tbl>
          </a:graphicData>
        </a:graphic>
      </p:graphicFrame>
    </p:spTree>
    <p:extLst>
      <p:ext uri="{BB962C8B-B14F-4D97-AF65-F5344CB8AC3E}">
        <p14:creationId xmlns:p14="http://schemas.microsoft.com/office/powerpoint/2010/main" val="3680550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Time Dilation</a:t>
            </a:r>
          </a:p>
        </p:txBody>
      </p:sp>
      <p:sp>
        <p:nvSpPr>
          <p:cNvPr id="4" name="Slide Number Placeholder 3"/>
          <p:cNvSpPr>
            <a:spLocks noGrp="1"/>
          </p:cNvSpPr>
          <p:nvPr>
            <p:ph type="sldNum" sz="quarter" idx="12"/>
          </p:nvPr>
        </p:nvSpPr>
        <p:spPr/>
        <p:txBody>
          <a:bodyPr/>
          <a:lstStyle/>
          <a:p>
            <a:fld id="{699220EE-F833-44BC-AE3D-ED333047E265}" type="slidenum">
              <a:rPr lang="en-US" smtClean="0"/>
              <a:t>28</a:t>
            </a:fld>
            <a:endParaRPr lang="en-US"/>
          </a:p>
        </p:txBody>
      </p:sp>
      <p:sp>
        <p:nvSpPr>
          <p:cNvPr id="3" name="Content Placeholder 2"/>
          <p:cNvSpPr>
            <a:spLocks noGrp="1"/>
          </p:cNvSpPr>
          <p:nvPr>
            <p:ph sz="quarter" idx="13"/>
          </p:nvPr>
        </p:nvSpPr>
        <p:spPr>
          <a:xfrm>
            <a:off x="457200" y="1600200"/>
            <a:ext cx="4800600" cy="4525963"/>
          </a:xfrm>
        </p:spPr>
        <p:txBody>
          <a:bodyPr>
            <a:normAutofit lnSpcReduction="10000"/>
          </a:bodyPr>
          <a:lstStyle/>
          <a:p>
            <a:r>
              <a:rPr lang="en-US" dirty="0"/>
              <a:t>Imagine the following scenario:</a:t>
            </a:r>
          </a:p>
          <a:p>
            <a:r>
              <a:rPr lang="en-US" dirty="0"/>
              <a:t>Alice is sitting home on Earth at rest.</a:t>
            </a:r>
          </a:p>
          <a:p>
            <a:r>
              <a:rPr lang="en-US" dirty="0"/>
              <a:t>Through her telescope she sees Bob’s rocket ship moving left to right at positive velocity v.</a:t>
            </a:r>
          </a:p>
          <a:p>
            <a:r>
              <a:rPr lang="en-US" dirty="0"/>
              <a:t>They both have special clocks that are merely two mirrors, one above the other, with a photon bouncing between them. The two clocks are identical with the same height.</a:t>
            </a:r>
          </a:p>
          <a:p>
            <a:r>
              <a:rPr lang="en-US" dirty="0"/>
              <a:t>Both Alice and Bob see their respective photons bouncing straight up and down. But Alice sees Bob’s photon tracing a zig-zag path, each leg being longer than hers.</a:t>
            </a:r>
          </a:p>
          <a:p>
            <a:r>
              <a:rPr lang="en-US" dirty="0"/>
              <a:t>In the time it takes Alice’s clock to tick once, Bob’s clock hasn’t had a chance to do so yet.</a:t>
            </a:r>
          </a:p>
          <a:p>
            <a:r>
              <a:rPr lang="en-US" dirty="0"/>
              <a:t>Bob’s clock is running slower than Alice’s!</a:t>
            </a:r>
          </a:p>
          <a:p>
            <a:endParaRPr lang="en-US" dirty="0"/>
          </a:p>
        </p:txBody>
      </p:sp>
      <p:pic>
        <p:nvPicPr>
          <p:cNvPr id="5" name="Picture 4">
            <a:extLst>
              <a:ext uri="{FF2B5EF4-FFF2-40B4-BE49-F238E27FC236}">
                <a16:creationId xmlns:a16="http://schemas.microsoft.com/office/drawing/2014/main" id="{AC8BBA84-E81C-4343-8EFC-23A480BA1D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588477"/>
            <a:ext cx="3352800" cy="3581400"/>
          </a:xfrm>
          <a:prstGeom prst="rect">
            <a:avLst/>
          </a:prstGeom>
        </p:spPr>
      </p:pic>
    </p:spTree>
    <p:extLst>
      <p:ext uri="{BB962C8B-B14F-4D97-AF65-F5344CB8AC3E}">
        <p14:creationId xmlns:p14="http://schemas.microsoft.com/office/powerpoint/2010/main" val="366569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Are the Pieces of the Puzzle?</a:t>
            </a:r>
          </a:p>
        </p:txBody>
      </p:sp>
      <p:sp>
        <p:nvSpPr>
          <p:cNvPr id="4" name="Slide Number Placeholder 3"/>
          <p:cNvSpPr>
            <a:spLocks noGrp="1"/>
          </p:cNvSpPr>
          <p:nvPr>
            <p:ph type="sldNum" sz="quarter" idx="12"/>
          </p:nvPr>
        </p:nvSpPr>
        <p:spPr/>
        <p:txBody>
          <a:bodyPr/>
          <a:lstStyle/>
          <a:p>
            <a:fld id="{699220EE-F833-44BC-AE3D-ED333047E265}" type="slidenum">
              <a:rPr lang="en-US" smtClean="0"/>
              <a:t>29</a:t>
            </a:fld>
            <a:endParaRPr lang="en-US"/>
          </a:p>
        </p:txBody>
      </p:sp>
      <p:sp>
        <p:nvSpPr>
          <p:cNvPr id="3" name="Content Placeholder 2"/>
          <p:cNvSpPr>
            <a:spLocks noGrp="1"/>
          </p:cNvSpPr>
          <p:nvPr>
            <p:ph sz="quarter" idx="13"/>
          </p:nvPr>
        </p:nvSpPr>
        <p:spPr>
          <a:xfrm>
            <a:off x="457199" y="1600200"/>
            <a:ext cx="4948137" cy="4756150"/>
          </a:xfrm>
        </p:spPr>
        <p:txBody>
          <a:bodyPr>
            <a:normAutofit/>
          </a:bodyPr>
          <a:lstStyle/>
          <a:p>
            <a:r>
              <a:rPr lang="en-US" dirty="0"/>
              <a:t>It takes Alice’s clock some amount of time to go from one mirror to the other. We’ll call this </a:t>
            </a:r>
            <a:r>
              <a:rPr lang="en-US" dirty="0" err="1"/>
              <a:t>t</a:t>
            </a:r>
            <a:r>
              <a:rPr lang="en-US" baseline="-25000" dirty="0" err="1"/>
              <a:t>Alice</a:t>
            </a:r>
            <a:r>
              <a:rPr lang="en-US" dirty="0"/>
              <a:t>. Note that in the diagram this is called t</a:t>
            </a:r>
            <a:r>
              <a:rPr lang="en-US" baseline="-25000" dirty="0"/>
              <a:t>0</a:t>
            </a:r>
            <a:r>
              <a:rPr lang="en-US" dirty="0"/>
              <a:t>. </a:t>
            </a:r>
          </a:p>
          <a:p>
            <a:r>
              <a:rPr lang="en-US" dirty="0"/>
              <a:t>Photons always travel at speed c, so the distance between the plates is </a:t>
            </a:r>
            <a:r>
              <a:rPr lang="en-US" dirty="0" err="1"/>
              <a:t>ct</a:t>
            </a:r>
            <a:r>
              <a:rPr lang="en-US" baseline="-25000" dirty="0" err="1"/>
              <a:t>Alice</a:t>
            </a:r>
            <a:r>
              <a:rPr lang="en-US" dirty="0"/>
              <a:t>.</a:t>
            </a:r>
          </a:p>
          <a:p>
            <a:r>
              <a:rPr lang="en-US" dirty="0"/>
              <a:t>Because Bob’s ship is moving horizontally, vertical distances are not affected, so the distance his photon travels is also </a:t>
            </a:r>
            <a:r>
              <a:rPr lang="en-US" dirty="0" err="1"/>
              <a:t>ct</a:t>
            </a:r>
            <a:r>
              <a:rPr lang="en-US" baseline="-25000" dirty="0" err="1"/>
              <a:t>Alice</a:t>
            </a:r>
            <a:r>
              <a:rPr lang="en-US" dirty="0"/>
              <a:t>.</a:t>
            </a:r>
          </a:p>
          <a:p>
            <a:r>
              <a:rPr lang="en-US" dirty="0"/>
              <a:t>But note that the path of his photon from Alice’s point of view is clearly longer than Alice’s, so it will take longer to reach the top mirror (again, from Alice’s POV). We’ll call this time </a:t>
            </a:r>
            <a:r>
              <a:rPr lang="en-US" dirty="0" err="1"/>
              <a:t>t</a:t>
            </a:r>
            <a:r>
              <a:rPr lang="en-US" baseline="-25000" dirty="0" err="1"/>
              <a:t>Bob</a:t>
            </a:r>
            <a:r>
              <a:rPr lang="en-US" dirty="0"/>
              <a:t> (which in the diagram it’s called just t). The distance is </a:t>
            </a:r>
            <a:r>
              <a:rPr lang="en-US" dirty="0" err="1"/>
              <a:t>ct</a:t>
            </a:r>
            <a:r>
              <a:rPr lang="en-US" baseline="-25000" dirty="0" err="1"/>
              <a:t>Bob</a:t>
            </a:r>
            <a:r>
              <a:rPr lang="en-US" dirty="0"/>
              <a:t>.</a:t>
            </a:r>
          </a:p>
          <a:p>
            <a:r>
              <a:rPr lang="en-US" dirty="0"/>
              <a:t>Finally, in the time for it to reach the top, Bob’s ship has traveled </a:t>
            </a:r>
            <a:r>
              <a:rPr lang="en-US" dirty="0" err="1"/>
              <a:t>vt</a:t>
            </a:r>
            <a:r>
              <a:rPr lang="en-US" baseline="-25000" dirty="0" err="1"/>
              <a:t>Bob</a:t>
            </a:r>
            <a:r>
              <a:rPr lang="en-US" dirty="0"/>
              <a:t>.</a:t>
            </a:r>
          </a:p>
        </p:txBody>
      </p:sp>
      <p:pic>
        <p:nvPicPr>
          <p:cNvPr id="5" name="Picture 4">
            <a:extLst>
              <a:ext uri="{FF2B5EF4-FFF2-40B4-BE49-F238E27FC236}">
                <a16:creationId xmlns:a16="http://schemas.microsoft.com/office/drawing/2014/main" id="{AC8BBA84-E81C-4343-8EFC-23A480BA1D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337" y="1600200"/>
            <a:ext cx="3281463" cy="3352800"/>
          </a:xfrm>
          <a:prstGeom prst="rect">
            <a:avLst/>
          </a:prstGeom>
        </p:spPr>
      </p:pic>
    </p:spTree>
    <p:extLst>
      <p:ext uri="{BB962C8B-B14F-4D97-AF65-F5344CB8AC3E}">
        <p14:creationId xmlns:p14="http://schemas.microsoft.com/office/powerpoint/2010/main" val="407303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Questions</a:t>
            </a:r>
          </a:p>
        </p:txBody>
      </p:sp>
      <p:sp>
        <p:nvSpPr>
          <p:cNvPr id="3" name="Slide Number Placeholder 2"/>
          <p:cNvSpPr>
            <a:spLocks noGrp="1"/>
          </p:cNvSpPr>
          <p:nvPr>
            <p:ph type="sldNum" sz="quarter" idx="12"/>
          </p:nvPr>
        </p:nvSpPr>
        <p:spPr/>
        <p:txBody>
          <a:bodyPr/>
          <a:lstStyle/>
          <a:p>
            <a:fld id="{699220EE-F833-44BC-AE3D-ED333047E265}" type="slidenum">
              <a:rPr lang="en-US" smtClean="0"/>
              <a:t>3</a:t>
            </a:fld>
            <a:endParaRPr lang="en-US"/>
          </a:p>
        </p:txBody>
      </p:sp>
      <p:sp>
        <p:nvSpPr>
          <p:cNvPr id="4" name="Content Placeholder 3"/>
          <p:cNvSpPr>
            <a:spLocks noGrp="1"/>
          </p:cNvSpPr>
          <p:nvPr>
            <p:ph sz="quarter" idx="13"/>
          </p:nvPr>
        </p:nvSpPr>
        <p:spPr>
          <a:xfrm>
            <a:off x="609600" y="1600200"/>
            <a:ext cx="7924800" cy="4114800"/>
          </a:xfrm>
        </p:spPr>
        <p:txBody>
          <a:bodyPr/>
          <a:lstStyle/>
          <a:p>
            <a:pPr marL="0" indent="0">
              <a:buNone/>
            </a:pPr>
            <a:r>
              <a:rPr lang="en-US" dirty="0"/>
              <a:t>I’m quite open to questions during the presentation. But…</a:t>
            </a:r>
          </a:p>
          <a:p>
            <a:r>
              <a:rPr lang="en-US" dirty="0"/>
              <a:t>We’ve got a </a:t>
            </a:r>
            <a:r>
              <a:rPr lang="en-US" i="1" dirty="0"/>
              <a:t>lot</a:t>
            </a:r>
            <a:r>
              <a:rPr lang="en-US" dirty="0"/>
              <a:t> to get through, and a limited time to do so in, so if things even </a:t>
            </a:r>
            <a:r>
              <a:rPr lang="en-US" i="1" dirty="0"/>
              <a:t>start </a:t>
            </a:r>
            <a:r>
              <a:rPr lang="en-US" dirty="0"/>
              <a:t>to get out of hand, I may have to be firm and cut off the discussion.</a:t>
            </a:r>
          </a:p>
          <a:p>
            <a:r>
              <a:rPr lang="en-US" dirty="0"/>
              <a:t>There are almost 60 slides, which allows me about 2 minutes per slide, even without questions. Time will be tight.</a:t>
            </a:r>
          </a:p>
          <a:p>
            <a:r>
              <a:rPr lang="en-US" dirty="0"/>
              <a:t>Again, for time constraint reasons, I’ll accept only questions that boil down to “I don’t understand”, “could you go over that again” and so on. If any other types of questions are asked, I’ll have to be curt and say that we have to defer the question.</a:t>
            </a:r>
          </a:p>
          <a:p>
            <a:r>
              <a:rPr lang="en-US" dirty="0"/>
              <a:t>When the presentation is over, if we have any time left, then the field will be open to any questions.</a:t>
            </a:r>
          </a:p>
        </p:txBody>
      </p:sp>
    </p:spTree>
    <p:extLst>
      <p:ext uri="{BB962C8B-B14F-4D97-AF65-F5344CB8AC3E}">
        <p14:creationId xmlns:p14="http://schemas.microsoft.com/office/powerpoint/2010/main" val="3662121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How Much Slower is Bob’s Clock Running?</a:t>
            </a:r>
          </a:p>
        </p:txBody>
      </p:sp>
      <p:sp>
        <p:nvSpPr>
          <p:cNvPr id="4" name="Slide Number Placeholder 3"/>
          <p:cNvSpPr>
            <a:spLocks noGrp="1"/>
          </p:cNvSpPr>
          <p:nvPr>
            <p:ph type="sldNum" sz="quarter" idx="12"/>
          </p:nvPr>
        </p:nvSpPr>
        <p:spPr/>
        <p:txBody>
          <a:bodyPr/>
          <a:lstStyle/>
          <a:p>
            <a:fld id="{699220EE-F833-44BC-AE3D-ED333047E265}" type="slidenum">
              <a:rPr lang="en-US" smtClean="0"/>
              <a:t>30</a:t>
            </a:fld>
            <a:endParaRPr lang="en-US"/>
          </a:p>
        </p:txBody>
      </p:sp>
      <p:sp>
        <p:nvSpPr>
          <p:cNvPr id="3" name="Content Placeholder 2"/>
          <p:cNvSpPr>
            <a:spLocks noGrp="1"/>
          </p:cNvSpPr>
          <p:nvPr>
            <p:ph sz="quarter" idx="13"/>
          </p:nvPr>
        </p:nvSpPr>
        <p:spPr>
          <a:xfrm>
            <a:off x="457200" y="1600200"/>
            <a:ext cx="4800600" cy="4525963"/>
          </a:xfrm>
        </p:spPr>
        <p:txBody>
          <a:bodyPr>
            <a:normAutofit/>
          </a:bodyPr>
          <a:lstStyle/>
          <a:p>
            <a:r>
              <a:rPr lang="en-US" dirty="0"/>
              <a:t>So what’s the relationship between </a:t>
            </a:r>
            <a:r>
              <a:rPr lang="en-US" dirty="0" err="1"/>
              <a:t>t</a:t>
            </a:r>
            <a:r>
              <a:rPr lang="en-US" baseline="-25000" dirty="0" err="1"/>
              <a:t>Alice</a:t>
            </a:r>
            <a:r>
              <a:rPr lang="en-US" dirty="0"/>
              <a:t> and </a:t>
            </a:r>
            <a:r>
              <a:rPr lang="en-US" dirty="0" err="1"/>
              <a:t>t</a:t>
            </a:r>
            <a:r>
              <a:rPr lang="en-US" baseline="-25000" dirty="0" err="1"/>
              <a:t>Bob</a:t>
            </a:r>
            <a:r>
              <a:rPr lang="en-US" dirty="0"/>
              <a:t>? We’ll use the Pythagorean Theorem.</a:t>
            </a:r>
          </a:p>
          <a:p>
            <a:r>
              <a:rPr lang="en-US" dirty="0"/>
              <a:t>It’s clear that (</a:t>
            </a:r>
            <a:r>
              <a:rPr lang="en-US" dirty="0" err="1"/>
              <a:t>ct</a:t>
            </a:r>
            <a:r>
              <a:rPr lang="en-US" baseline="-25000" dirty="0" err="1"/>
              <a:t>Bob</a:t>
            </a:r>
            <a:r>
              <a:rPr lang="en-US" dirty="0"/>
              <a:t>)</a:t>
            </a:r>
            <a:r>
              <a:rPr lang="en-US" baseline="30000" dirty="0"/>
              <a:t>2</a:t>
            </a:r>
            <a:r>
              <a:rPr lang="en-US" dirty="0"/>
              <a:t> = (</a:t>
            </a:r>
            <a:r>
              <a:rPr lang="en-US" dirty="0" err="1"/>
              <a:t>ct</a:t>
            </a:r>
            <a:r>
              <a:rPr lang="en-US" baseline="-25000" dirty="0" err="1"/>
              <a:t>Alice</a:t>
            </a:r>
            <a:r>
              <a:rPr lang="en-US" dirty="0"/>
              <a:t>)</a:t>
            </a:r>
            <a:r>
              <a:rPr lang="en-US" baseline="30000" dirty="0"/>
              <a:t>2</a:t>
            </a:r>
            <a:r>
              <a:rPr lang="en-US" dirty="0"/>
              <a:t> + (</a:t>
            </a:r>
            <a:r>
              <a:rPr lang="en-US" dirty="0" err="1"/>
              <a:t>vt</a:t>
            </a:r>
            <a:r>
              <a:rPr lang="en-US" baseline="-25000" dirty="0" err="1"/>
              <a:t>Bob</a:t>
            </a:r>
            <a:r>
              <a:rPr lang="en-US" dirty="0"/>
              <a:t>)</a:t>
            </a:r>
            <a:r>
              <a:rPr lang="en-US" baseline="30000" dirty="0"/>
              <a:t>2</a:t>
            </a:r>
            <a:r>
              <a:rPr lang="en-US" dirty="0"/>
              <a:t>.</a:t>
            </a:r>
          </a:p>
          <a:p>
            <a:endParaRPr lang="en-US" dirty="0"/>
          </a:p>
          <a:p>
            <a:endParaRPr lang="en-US" dirty="0"/>
          </a:p>
        </p:txBody>
      </p:sp>
      <p:pic>
        <p:nvPicPr>
          <p:cNvPr id="5" name="Picture 4">
            <a:extLst>
              <a:ext uri="{FF2B5EF4-FFF2-40B4-BE49-F238E27FC236}">
                <a16:creationId xmlns:a16="http://schemas.microsoft.com/office/drawing/2014/main" id="{AC8BBA84-E81C-4343-8EFC-23A480BA1D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00200"/>
            <a:ext cx="3352800" cy="3581400"/>
          </a:xfrm>
          <a:prstGeom prst="rect">
            <a:avLst/>
          </a:prstGeom>
        </p:spPr>
      </p:pic>
    </p:spTree>
    <p:extLst>
      <p:ext uri="{BB962C8B-B14F-4D97-AF65-F5344CB8AC3E}">
        <p14:creationId xmlns:p14="http://schemas.microsoft.com/office/powerpoint/2010/main" val="1847845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How Much Slower is Bob’s Clock Running?</a:t>
            </a:r>
          </a:p>
        </p:txBody>
      </p:sp>
      <p:sp>
        <p:nvSpPr>
          <p:cNvPr id="4" name="Slide Number Placeholder 3"/>
          <p:cNvSpPr>
            <a:spLocks noGrp="1"/>
          </p:cNvSpPr>
          <p:nvPr>
            <p:ph type="sldNum" sz="quarter" idx="12"/>
          </p:nvPr>
        </p:nvSpPr>
        <p:spPr/>
        <p:txBody>
          <a:bodyPr/>
          <a:lstStyle/>
          <a:p>
            <a:fld id="{699220EE-F833-44BC-AE3D-ED333047E265}" type="slidenum">
              <a:rPr lang="en-US" smtClean="0"/>
              <a:t>31</a:t>
            </a:fld>
            <a:endParaRPr lang="en-US"/>
          </a:p>
        </p:txBody>
      </p:sp>
      <p:sp>
        <p:nvSpPr>
          <p:cNvPr id="3" name="Content Placeholder 2"/>
          <p:cNvSpPr>
            <a:spLocks noGrp="1"/>
          </p:cNvSpPr>
          <p:nvPr>
            <p:ph sz="quarter" idx="13"/>
          </p:nvPr>
        </p:nvSpPr>
        <p:spPr>
          <a:xfrm>
            <a:off x="457200" y="1600200"/>
            <a:ext cx="4800600" cy="4525963"/>
          </a:xfrm>
        </p:spPr>
        <p:txBody>
          <a:bodyPr>
            <a:normAutofit/>
          </a:bodyPr>
          <a:lstStyle/>
          <a:p>
            <a:r>
              <a:rPr lang="en-US" dirty="0"/>
              <a:t>So what’s the relationship between </a:t>
            </a:r>
            <a:r>
              <a:rPr lang="en-US" dirty="0" err="1"/>
              <a:t>t</a:t>
            </a:r>
            <a:r>
              <a:rPr lang="en-US" baseline="-25000" dirty="0" err="1"/>
              <a:t>Alice</a:t>
            </a:r>
            <a:r>
              <a:rPr lang="en-US" dirty="0"/>
              <a:t> and </a:t>
            </a:r>
            <a:r>
              <a:rPr lang="en-US" dirty="0" err="1"/>
              <a:t>t</a:t>
            </a:r>
            <a:r>
              <a:rPr lang="en-US" baseline="-25000" dirty="0" err="1"/>
              <a:t>Bob</a:t>
            </a:r>
            <a:r>
              <a:rPr lang="en-US" dirty="0"/>
              <a:t>? We’ll use the Pythagorean Theorem.</a:t>
            </a:r>
          </a:p>
          <a:p>
            <a:r>
              <a:rPr lang="en-US" dirty="0"/>
              <a:t>It’s clear that (</a:t>
            </a:r>
            <a:r>
              <a:rPr lang="en-US" dirty="0" err="1"/>
              <a:t>ct</a:t>
            </a:r>
            <a:r>
              <a:rPr lang="en-US" baseline="-25000" dirty="0" err="1"/>
              <a:t>Bob</a:t>
            </a:r>
            <a:r>
              <a:rPr lang="en-US" dirty="0"/>
              <a:t>)</a:t>
            </a:r>
            <a:r>
              <a:rPr lang="en-US" baseline="30000" dirty="0"/>
              <a:t>2</a:t>
            </a:r>
            <a:r>
              <a:rPr lang="en-US" dirty="0"/>
              <a:t> = (</a:t>
            </a:r>
            <a:r>
              <a:rPr lang="en-US" dirty="0" err="1"/>
              <a:t>ct</a:t>
            </a:r>
            <a:r>
              <a:rPr lang="en-US" baseline="-25000" dirty="0" err="1"/>
              <a:t>Alice</a:t>
            </a:r>
            <a:r>
              <a:rPr lang="en-US" dirty="0"/>
              <a:t>)</a:t>
            </a:r>
            <a:r>
              <a:rPr lang="en-US" baseline="30000" dirty="0"/>
              <a:t>2</a:t>
            </a:r>
            <a:r>
              <a:rPr lang="en-US" dirty="0"/>
              <a:t> + (</a:t>
            </a:r>
            <a:r>
              <a:rPr lang="en-US" dirty="0" err="1"/>
              <a:t>vt</a:t>
            </a:r>
            <a:r>
              <a:rPr lang="en-US" baseline="-25000" dirty="0" err="1"/>
              <a:t>Bob</a:t>
            </a:r>
            <a:r>
              <a:rPr lang="en-US" dirty="0"/>
              <a:t>)</a:t>
            </a:r>
            <a:r>
              <a:rPr lang="en-US" baseline="30000" dirty="0"/>
              <a:t>2</a:t>
            </a:r>
            <a:r>
              <a:rPr lang="en-US" dirty="0"/>
              <a:t>.</a:t>
            </a:r>
          </a:p>
          <a:p>
            <a:r>
              <a:rPr lang="en-US" dirty="0"/>
              <a:t>c</a:t>
            </a:r>
            <a:r>
              <a:rPr lang="en-US" baseline="30000" dirty="0"/>
              <a:t>2</a:t>
            </a:r>
            <a:r>
              <a:rPr lang="en-US" dirty="0"/>
              <a:t>t</a:t>
            </a:r>
            <a:r>
              <a:rPr lang="en-US" baseline="-25000" dirty="0"/>
              <a:t>Bob</a:t>
            </a:r>
            <a:r>
              <a:rPr lang="en-US" baseline="30000" dirty="0"/>
              <a:t>2</a:t>
            </a:r>
            <a:r>
              <a:rPr lang="en-US" dirty="0"/>
              <a:t> = c</a:t>
            </a:r>
            <a:r>
              <a:rPr lang="en-US" baseline="30000" dirty="0"/>
              <a:t>2</a:t>
            </a:r>
            <a:r>
              <a:rPr lang="en-US" dirty="0"/>
              <a:t>t</a:t>
            </a:r>
            <a:r>
              <a:rPr lang="en-US" baseline="-25000" dirty="0"/>
              <a:t>Alice</a:t>
            </a:r>
            <a:r>
              <a:rPr lang="en-US" baseline="30000" dirty="0"/>
              <a:t>2</a:t>
            </a:r>
            <a:r>
              <a:rPr lang="en-US" dirty="0"/>
              <a:t> + v</a:t>
            </a:r>
            <a:r>
              <a:rPr lang="en-US" baseline="30000" dirty="0"/>
              <a:t>2</a:t>
            </a:r>
            <a:r>
              <a:rPr lang="en-US" dirty="0"/>
              <a:t>t</a:t>
            </a:r>
            <a:r>
              <a:rPr lang="en-US" baseline="-25000" dirty="0"/>
              <a:t>Bob</a:t>
            </a:r>
            <a:r>
              <a:rPr lang="en-US" baseline="30000" dirty="0"/>
              <a:t>2</a:t>
            </a:r>
            <a:endParaRPr lang="en-US" dirty="0"/>
          </a:p>
          <a:p>
            <a:endParaRPr lang="en-US" dirty="0"/>
          </a:p>
          <a:p>
            <a:endParaRPr lang="en-US" dirty="0"/>
          </a:p>
        </p:txBody>
      </p:sp>
      <p:pic>
        <p:nvPicPr>
          <p:cNvPr id="5" name="Picture 4">
            <a:extLst>
              <a:ext uri="{FF2B5EF4-FFF2-40B4-BE49-F238E27FC236}">
                <a16:creationId xmlns:a16="http://schemas.microsoft.com/office/drawing/2014/main" id="{AC8BBA84-E81C-4343-8EFC-23A480BA1D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00200"/>
            <a:ext cx="3352800" cy="3581400"/>
          </a:xfrm>
          <a:prstGeom prst="rect">
            <a:avLst/>
          </a:prstGeom>
        </p:spPr>
      </p:pic>
    </p:spTree>
    <p:extLst>
      <p:ext uri="{BB962C8B-B14F-4D97-AF65-F5344CB8AC3E}">
        <p14:creationId xmlns:p14="http://schemas.microsoft.com/office/powerpoint/2010/main" val="4237787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How Much Slower is Bob’s Clock Running?</a:t>
            </a:r>
          </a:p>
        </p:txBody>
      </p:sp>
      <p:sp>
        <p:nvSpPr>
          <p:cNvPr id="4" name="Slide Number Placeholder 3"/>
          <p:cNvSpPr>
            <a:spLocks noGrp="1"/>
          </p:cNvSpPr>
          <p:nvPr>
            <p:ph type="sldNum" sz="quarter" idx="12"/>
          </p:nvPr>
        </p:nvSpPr>
        <p:spPr/>
        <p:txBody>
          <a:bodyPr/>
          <a:lstStyle/>
          <a:p>
            <a:fld id="{699220EE-F833-44BC-AE3D-ED333047E265}" type="slidenum">
              <a:rPr lang="en-US" smtClean="0"/>
              <a:t>32</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457200" y="1600200"/>
                <a:ext cx="4800600" cy="4525963"/>
              </a:xfrm>
            </p:spPr>
            <p:txBody>
              <a:bodyPr>
                <a:normAutofit/>
              </a:bodyPr>
              <a:lstStyle/>
              <a:p>
                <a:r>
                  <a:rPr lang="en-US" dirty="0"/>
                  <a:t>So what’s the relationship between </a:t>
                </a:r>
                <a:r>
                  <a:rPr lang="en-US" dirty="0" err="1"/>
                  <a:t>t</a:t>
                </a:r>
                <a:r>
                  <a:rPr lang="en-US" baseline="-25000" dirty="0" err="1"/>
                  <a:t>Alice</a:t>
                </a:r>
                <a:r>
                  <a:rPr lang="en-US" dirty="0"/>
                  <a:t> and </a:t>
                </a:r>
                <a:r>
                  <a:rPr lang="en-US" dirty="0" err="1"/>
                  <a:t>t</a:t>
                </a:r>
                <a:r>
                  <a:rPr lang="en-US" baseline="-25000" dirty="0" err="1"/>
                  <a:t>Bob</a:t>
                </a:r>
                <a:r>
                  <a:rPr lang="en-US" dirty="0"/>
                  <a:t>? We’ll use the Pythagorean Theorem.</a:t>
                </a:r>
              </a:p>
              <a:p>
                <a:r>
                  <a:rPr lang="en-US" dirty="0"/>
                  <a:t>It’s clear that (</a:t>
                </a:r>
                <a:r>
                  <a:rPr lang="en-US" dirty="0" err="1"/>
                  <a:t>ct</a:t>
                </a:r>
                <a:r>
                  <a:rPr lang="en-US" baseline="-25000" dirty="0" err="1"/>
                  <a:t>Bob</a:t>
                </a:r>
                <a:r>
                  <a:rPr lang="en-US" dirty="0"/>
                  <a:t>)</a:t>
                </a:r>
                <a:r>
                  <a:rPr lang="en-US" baseline="30000" dirty="0"/>
                  <a:t>2</a:t>
                </a:r>
                <a:r>
                  <a:rPr lang="en-US" dirty="0"/>
                  <a:t> = (</a:t>
                </a:r>
                <a:r>
                  <a:rPr lang="en-US" dirty="0" err="1"/>
                  <a:t>ct</a:t>
                </a:r>
                <a:r>
                  <a:rPr lang="en-US" baseline="-25000" dirty="0" err="1"/>
                  <a:t>Alice</a:t>
                </a:r>
                <a:r>
                  <a:rPr lang="en-US" dirty="0"/>
                  <a:t>)</a:t>
                </a:r>
                <a:r>
                  <a:rPr lang="en-US" baseline="30000" dirty="0"/>
                  <a:t>2</a:t>
                </a:r>
                <a:r>
                  <a:rPr lang="en-US" dirty="0"/>
                  <a:t> + (</a:t>
                </a:r>
                <a:r>
                  <a:rPr lang="en-US" dirty="0" err="1"/>
                  <a:t>vt</a:t>
                </a:r>
                <a:r>
                  <a:rPr lang="en-US" baseline="-25000" dirty="0" err="1"/>
                  <a:t>Bob</a:t>
                </a:r>
                <a:r>
                  <a:rPr lang="en-US" dirty="0"/>
                  <a:t>)</a:t>
                </a:r>
                <a:r>
                  <a:rPr lang="en-US" baseline="30000" dirty="0"/>
                  <a:t>2</a:t>
                </a:r>
                <a:r>
                  <a:rPr lang="en-US" dirty="0"/>
                  <a:t>.</a:t>
                </a:r>
              </a:p>
              <a:p>
                <a:r>
                  <a:rPr lang="en-US" dirty="0"/>
                  <a:t>c</a:t>
                </a:r>
                <a:r>
                  <a:rPr lang="en-US" baseline="30000" dirty="0"/>
                  <a:t>2</a:t>
                </a:r>
                <a:r>
                  <a:rPr lang="en-US" dirty="0"/>
                  <a:t>t</a:t>
                </a:r>
                <a:r>
                  <a:rPr lang="en-US" baseline="-25000" dirty="0"/>
                  <a:t>Bob</a:t>
                </a:r>
                <a:r>
                  <a:rPr lang="en-US" baseline="30000" dirty="0"/>
                  <a:t>2</a:t>
                </a:r>
                <a:r>
                  <a:rPr lang="en-US" dirty="0"/>
                  <a:t> = c</a:t>
                </a:r>
                <a:r>
                  <a:rPr lang="en-US" baseline="30000" dirty="0"/>
                  <a:t>2</a:t>
                </a:r>
                <a:r>
                  <a:rPr lang="en-US" dirty="0"/>
                  <a:t>t</a:t>
                </a:r>
                <a:r>
                  <a:rPr lang="en-US" baseline="-25000" dirty="0"/>
                  <a:t>Alice</a:t>
                </a:r>
                <a:r>
                  <a:rPr lang="en-US" baseline="30000" dirty="0"/>
                  <a:t>2</a:t>
                </a:r>
                <a:r>
                  <a:rPr lang="en-US" dirty="0"/>
                  <a:t> + v</a:t>
                </a:r>
                <a:r>
                  <a:rPr lang="en-US" baseline="30000" dirty="0"/>
                  <a:t>2</a:t>
                </a:r>
                <a:r>
                  <a:rPr lang="en-US" dirty="0"/>
                  <a:t>t</a:t>
                </a:r>
                <a:r>
                  <a:rPr lang="en-US" baseline="-25000" dirty="0"/>
                  <a:t>Bob</a:t>
                </a:r>
                <a:r>
                  <a:rPr lang="en-US" baseline="30000" dirty="0"/>
                  <a:t>2</a:t>
                </a:r>
                <a:endParaRPr lang="en-US" dirty="0"/>
              </a:p>
              <a:p>
                <a:r>
                  <a:rPr lang="en-US" dirty="0"/>
                  <a:t>Divide both sides by c</a:t>
                </a:r>
                <a:r>
                  <a:rPr lang="en-US" baseline="30000" dirty="0"/>
                  <a:t>2</a:t>
                </a:r>
                <a:r>
                  <a:rPr lang="en-US" dirty="0"/>
                  <a:t>:   t</a:t>
                </a:r>
                <a:r>
                  <a:rPr lang="en-US" baseline="-25000" dirty="0"/>
                  <a:t>Bob</a:t>
                </a:r>
                <a:r>
                  <a:rPr lang="en-US" baseline="30000" dirty="0"/>
                  <a:t>2</a:t>
                </a:r>
                <a:r>
                  <a:rPr lang="en-US" dirty="0"/>
                  <a:t> = t</a:t>
                </a:r>
                <a:r>
                  <a:rPr lang="en-US" baseline="-25000" dirty="0"/>
                  <a:t>Alice</a:t>
                </a:r>
                <a:r>
                  <a:rPr lang="en-US" baseline="30000" dirty="0"/>
                  <a:t>2</a:t>
                </a:r>
                <a:r>
                  <a:rPr lang="en-US" dirty="0"/>
                  <a:t> + t</a:t>
                </a:r>
                <a:r>
                  <a:rPr lang="en-US" baseline="-25000" dirty="0"/>
                  <a:t>Bob</a:t>
                </a:r>
                <a:r>
                  <a:rPr lang="en-US" baseline="30000" dirty="0"/>
                  <a:t>2 </a:t>
                </a:r>
                <a14:m>
                  <m:oMath xmlns:m="http://schemas.openxmlformats.org/officeDocument/2006/math">
                    <m:sSup>
                      <m:sSupPr>
                        <m:ctrlPr>
                          <a:rPr lang="en-US" i="1" dirty="0" smtClean="0">
                            <a:latin typeface="Cambria Math" panose="02040503050406030204" pitchFamily="18" charset="0"/>
                          </a:rPr>
                        </m:ctrlPr>
                      </m:sSupPr>
                      <m:e>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𝑣</m:t>
                            </m:r>
                          </m:num>
                          <m:den>
                            <m:r>
                              <a:rPr lang="en-US" b="0" i="1" dirty="0" smtClean="0">
                                <a:latin typeface="Cambria Math" panose="02040503050406030204" pitchFamily="18" charset="0"/>
                              </a:rPr>
                              <m:t>𝑐</m:t>
                            </m:r>
                            <m:r>
                              <a:rPr lang="en-US" b="0" i="1" baseline="30000" dirty="0" smtClean="0">
                                <a:latin typeface="Cambria Math" panose="02040503050406030204" pitchFamily="18" charset="0"/>
                              </a:rPr>
                              <m:t>2</m:t>
                            </m:r>
                          </m:den>
                        </m:f>
                      </m:e>
                      <m:sup>
                        <m:r>
                          <a:rPr lang="en-US" b="0" i="1" dirty="0" smtClean="0">
                            <a:latin typeface="Cambria Math" panose="02040503050406030204" pitchFamily="18" charset="0"/>
                          </a:rPr>
                          <m:t>2</m:t>
                        </m:r>
                      </m:sup>
                    </m:sSup>
                  </m:oMath>
                </a14:m>
                <a:endParaRPr lang="en-US" baseline="30000"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457200" y="1600200"/>
                <a:ext cx="4800600" cy="4525963"/>
              </a:xfrm>
              <a:blipFill>
                <a:blip r:embed="rId2"/>
                <a:stretch>
                  <a:fillRect l="-635" t="-404"/>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C8BBA84-E81C-4343-8EFC-23A480BA1D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600200"/>
            <a:ext cx="3352800" cy="3581400"/>
          </a:xfrm>
          <a:prstGeom prst="rect">
            <a:avLst/>
          </a:prstGeom>
        </p:spPr>
      </p:pic>
    </p:spTree>
    <p:extLst>
      <p:ext uri="{BB962C8B-B14F-4D97-AF65-F5344CB8AC3E}">
        <p14:creationId xmlns:p14="http://schemas.microsoft.com/office/powerpoint/2010/main" val="3132735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How Much Slower is Bob’s Clock Running?</a:t>
            </a:r>
          </a:p>
        </p:txBody>
      </p:sp>
      <p:sp>
        <p:nvSpPr>
          <p:cNvPr id="4" name="Slide Number Placeholder 3"/>
          <p:cNvSpPr>
            <a:spLocks noGrp="1"/>
          </p:cNvSpPr>
          <p:nvPr>
            <p:ph type="sldNum" sz="quarter" idx="12"/>
          </p:nvPr>
        </p:nvSpPr>
        <p:spPr/>
        <p:txBody>
          <a:bodyPr/>
          <a:lstStyle/>
          <a:p>
            <a:fld id="{699220EE-F833-44BC-AE3D-ED333047E265}" type="slidenum">
              <a:rPr lang="en-US" smtClean="0"/>
              <a:t>33</a:t>
            </a:fld>
            <a:endParaRPr lang="en-US"/>
          </a:p>
        </p:txBody>
      </p:sp>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a:xfrm>
                <a:off x="457200" y="1600200"/>
                <a:ext cx="4800600" cy="4525963"/>
              </a:xfrm>
            </p:spPr>
            <p:txBody>
              <a:bodyPr>
                <a:normAutofit/>
              </a:bodyPr>
              <a:lstStyle/>
              <a:p>
                <a:r>
                  <a:rPr lang="en-US" dirty="0"/>
                  <a:t>So what’s the relationship between </a:t>
                </a:r>
                <a:r>
                  <a:rPr lang="en-US" dirty="0" err="1"/>
                  <a:t>t</a:t>
                </a:r>
                <a:r>
                  <a:rPr lang="en-US" baseline="-25000" dirty="0" err="1"/>
                  <a:t>Alice</a:t>
                </a:r>
                <a:r>
                  <a:rPr lang="en-US" dirty="0"/>
                  <a:t> and </a:t>
                </a:r>
                <a:r>
                  <a:rPr lang="en-US" dirty="0" err="1"/>
                  <a:t>t</a:t>
                </a:r>
                <a:r>
                  <a:rPr lang="en-US" baseline="-25000" dirty="0" err="1"/>
                  <a:t>Bob</a:t>
                </a:r>
                <a:r>
                  <a:rPr lang="en-US" dirty="0"/>
                  <a:t>? We’ll use the Pythagorean Theorem.</a:t>
                </a:r>
              </a:p>
              <a:p>
                <a:r>
                  <a:rPr lang="en-US" dirty="0"/>
                  <a:t>It’s clear that (</a:t>
                </a:r>
                <a:r>
                  <a:rPr lang="en-US" dirty="0" err="1"/>
                  <a:t>ct</a:t>
                </a:r>
                <a:r>
                  <a:rPr lang="en-US" baseline="-25000" dirty="0" err="1"/>
                  <a:t>Bob</a:t>
                </a:r>
                <a:r>
                  <a:rPr lang="en-US" dirty="0"/>
                  <a:t>)</a:t>
                </a:r>
                <a:r>
                  <a:rPr lang="en-US" baseline="30000" dirty="0"/>
                  <a:t>2</a:t>
                </a:r>
                <a:r>
                  <a:rPr lang="en-US" dirty="0"/>
                  <a:t> = (</a:t>
                </a:r>
                <a:r>
                  <a:rPr lang="en-US" dirty="0" err="1"/>
                  <a:t>ct</a:t>
                </a:r>
                <a:r>
                  <a:rPr lang="en-US" baseline="-25000" dirty="0" err="1"/>
                  <a:t>Alice</a:t>
                </a:r>
                <a:r>
                  <a:rPr lang="en-US" dirty="0"/>
                  <a:t>)</a:t>
                </a:r>
                <a:r>
                  <a:rPr lang="en-US" baseline="30000" dirty="0"/>
                  <a:t>2</a:t>
                </a:r>
                <a:r>
                  <a:rPr lang="en-US" dirty="0"/>
                  <a:t> + (</a:t>
                </a:r>
                <a:r>
                  <a:rPr lang="en-US" dirty="0" err="1"/>
                  <a:t>vt</a:t>
                </a:r>
                <a:r>
                  <a:rPr lang="en-US" baseline="-25000" dirty="0" err="1"/>
                  <a:t>Bob</a:t>
                </a:r>
                <a:r>
                  <a:rPr lang="en-US" dirty="0"/>
                  <a:t>)</a:t>
                </a:r>
                <a:r>
                  <a:rPr lang="en-US" baseline="30000" dirty="0"/>
                  <a:t>2</a:t>
                </a:r>
                <a:r>
                  <a:rPr lang="en-US" dirty="0"/>
                  <a:t>.</a:t>
                </a:r>
              </a:p>
              <a:p>
                <a:r>
                  <a:rPr lang="en-US" dirty="0"/>
                  <a:t>c</a:t>
                </a:r>
                <a:r>
                  <a:rPr lang="en-US" baseline="30000" dirty="0"/>
                  <a:t>2</a:t>
                </a:r>
                <a:r>
                  <a:rPr lang="en-US" dirty="0"/>
                  <a:t>t</a:t>
                </a:r>
                <a:r>
                  <a:rPr lang="en-US" baseline="-25000" dirty="0"/>
                  <a:t>Bob</a:t>
                </a:r>
                <a:r>
                  <a:rPr lang="en-US" baseline="30000" dirty="0"/>
                  <a:t>2</a:t>
                </a:r>
                <a:r>
                  <a:rPr lang="en-US" dirty="0"/>
                  <a:t> = c</a:t>
                </a:r>
                <a:r>
                  <a:rPr lang="en-US" baseline="30000" dirty="0"/>
                  <a:t>2</a:t>
                </a:r>
                <a:r>
                  <a:rPr lang="en-US" dirty="0"/>
                  <a:t>t</a:t>
                </a:r>
                <a:r>
                  <a:rPr lang="en-US" baseline="-25000" dirty="0"/>
                  <a:t>Alice</a:t>
                </a:r>
                <a:r>
                  <a:rPr lang="en-US" baseline="30000" dirty="0"/>
                  <a:t>2</a:t>
                </a:r>
                <a:r>
                  <a:rPr lang="en-US" dirty="0"/>
                  <a:t> + v</a:t>
                </a:r>
                <a:r>
                  <a:rPr lang="en-US" baseline="30000" dirty="0"/>
                  <a:t>2</a:t>
                </a:r>
                <a:r>
                  <a:rPr lang="en-US" dirty="0"/>
                  <a:t>t</a:t>
                </a:r>
                <a:r>
                  <a:rPr lang="en-US" baseline="-25000" dirty="0"/>
                  <a:t>Bob</a:t>
                </a:r>
                <a:r>
                  <a:rPr lang="en-US" baseline="30000" dirty="0"/>
                  <a:t>2</a:t>
                </a:r>
                <a:endParaRPr lang="en-US" dirty="0"/>
              </a:p>
              <a:p>
                <a:r>
                  <a:rPr lang="en-US" dirty="0"/>
                  <a:t>Divide both sides by c</a:t>
                </a:r>
                <a:r>
                  <a:rPr lang="en-US" baseline="30000" dirty="0"/>
                  <a:t>2</a:t>
                </a:r>
                <a:r>
                  <a:rPr lang="en-US" dirty="0"/>
                  <a:t>:   t</a:t>
                </a:r>
                <a:r>
                  <a:rPr lang="en-US" baseline="-25000" dirty="0"/>
                  <a:t>Bob</a:t>
                </a:r>
                <a:r>
                  <a:rPr lang="en-US" baseline="30000" dirty="0"/>
                  <a:t>2</a:t>
                </a:r>
                <a:r>
                  <a:rPr lang="en-US" dirty="0"/>
                  <a:t> = t</a:t>
                </a:r>
                <a:r>
                  <a:rPr lang="en-US" baseline="-25000" dirty="0"/>
                  <a:t>Alice</a:t>
                </a:r>
                <a:r>
                  <a:rPr lang="en-US" baseline="30000" dirty="0"/>
                  <a:t>2</a:t>
                </a:r>
                <a:r>
                  <a:rPr lang="en-US" dirty="0"/>
                  <a:t> + t</a:t>
                </a:r>
                <a:r>
                  <a:rPr lang="en-US" baseline="-25000" dirty="0"/>
                  <a:t>Bob</a:t>
                </a:r>
                <a:r>
                  <a:rPr lang="en-US" baseline="30000" dirty="0"/>
                  <a:t>2 </a:t>
                </a:r>
                <a14:m>
                  <m:oMath xmlns:m="http://schemas.openxmlformats.org/officeDocument/2006/math">
                    <m:sSup>
                      <m:sSupPr>
                        <m:ctrlPr>
                          <a:rPr lang="en-US" i="1" dirty="0" smtClean="0">
                            <a:latin typeface="Cambria Math" panose="02040503050406030204" pitchFamily="18" charset="0"/>
                          </a:rPr>
                        </m:ctrlPr>
                      </m:sSupPr>
                      <m:e>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𝑣</m:t>
                            </m:r>
                          </m:num>
                          <m:den>
                            <m:r>
                              <a:rPr lang="en-US" b="0" i="1" dirty="0" smtClean="0">
                                <a:latin typeface="Cambria Math" panose="02040503050406030204" pitchFamily="18" charset="0"/>
                              </a:rPr>
                              <m:t>𝑐</m:t>
                            </m:r>
                            <m:r>
                              <a:rPr lang="en-US" b="0" i="1" baseline="30000" dirty="0" smtClean="0">
                                <a:latin typeface="Cambria Math" panose="02040503050406030204" pitchFamily="18" charset="0"/>
                              </a:rPr>
                              <m:t>2</m:t>
                            </m:r>
                          </m:den>
                        </m:f>
                      </m:e>
                      <m:sup>
                        <m:r>
                          <a:rPr lang="en-US" b="0" i="1" dirty="0" smtClean="0">
                            <a:latin typeface="Cambria Math" panose="02040503050406030204" pitchFamily="18" charset="0"/>
                          </a:rPr>
                          <m:t>2</m:t>
                        </m:r>
                      </m:sup>
                    </m:sSup>
                  </m:oMath>
                </a14:m>
                <a:endParaRPr lang="en-US" baseline="30000" dirty="0"/>
              </a:p>
              <a:p>
                <a:r>
                  <a:rPr lang="en-US" dirty="0"/>
                  <a:t>So t</a:t>
                </a:r>
                <a:r>
                  <a:rPr lang="en-US" baseline="-25000" dirty="0"/>
                  <a:t>Bob</a:t>
                </a:r>
                <a:r>
                  <a:rPr lang="en-US" baseline="30000" dirty="0"/>
                  <a:t>2</a:t>
                </a:r>
                <a:r>
                  <a:rPr lang="en-US" dirty="0"/>
                  <a:t>(1 - </a:t>
                </a:r>
                <a14:m>
                  <m:oMath xmlns:m="http://schemas.openxmlformats.org/officeDocument/2006/math">
                    <m:sSup>
                      <m:sSupPr>
                        <m:ctrlPr>
                          <a:rPr lang="en-US" i="1" dirty="0">
                            <a:latin typeface="Cambria Math" panose="02040503050406030204" pitchFamily="18" charset="0"/>
                          </a:rPr>
                        </m:ctrlPr>
                      </m:sSupPr>
                      <m:e>
                        <m:f>
                          <m:fPr>
                            <m:ctrlPr>
                              <a:rPr lang="en-US" i="1" dirty="0">
                                <a:latin typeface="Cambria Math" panose="02040503050406030204" pitchFamily="18" charset="0"/>
                              </a:rPr>
                            </m:ctrlPr>
                          </m:fPr>
                          <m:num>
                            <m:r>
                              <a:rPr lang="en-US" i="1" dirty="0">
                                <a:latin typeface="Cambria Math" panose="02040503050406030204" pitchFamily="18" charset="0"/>
                              </a:rPr>
                              <m:t>𝑣</m:t>
                            </m:r>
                          </m:num>
                          <m:den>
                            <m:r>
                              <a:rPr lang="en-US" i="1" dirty="0">
                                <a:latin typeface="Cambria Math" panose="02040503050406030204" pitchFamily="18" charset="0"/>
                              </a:rPr>
                              <m:t>𝑐</m:t>
                            </m:r>
                            <m:r>
                              <a:rPr lang="en-US" i="1" baseline="30000" dirty="0">
                                <a:latin typeface="Cambria Math" panose="02040503050406030204" pitchFamily="18" charset="0"/>
                              </a:rPr>
                              <m:t>2</m:t>
                            </m:r>
                          </m:den>
                        </m:f>
                      </m:e>
                      <m:sup>
                        <m:r>
                          <a:rPr lang="en-US" i="1" dirty="0">
                            <a:latin typeface="Cambria Math" panose="02040503050406030204" pitchFamily="18" charset="0"/>
                          </a:rPr>
                          <m:t>2</m:t>
                        </m:r>
                      </m:sup>
                    </m:sSup>
                  </m:oMath>
                </a14:m>
                <a:r>
                  <a:rPr lang="en-US" dirty="0"/>
                  <a:t>) = t</a:t>
                </a:r>
                <a:r>
                  <a:rPr lang="en-US" baseline="-25000" dirty="0"/>
                  <a:t>Alice</a:t>
                </a:r>
                <a:r>
                  <a:rPr lang="en-US" baseline="30000" dirty="0"/>
                  <a:t>2</a:t>
                </a:r>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457200" y="1600200"/>
                <a:ext cx="4800600" cy="4525963"/>
              </a:xfrm>
              <a:blipFill>
                <a:blip r:embed="rId2"/>
                <a:stretch>
                  <a:fillRect l="-635" t="-404"/>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C8BBA84-E81C-4343-8EFC-23A480BA1D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600200"/>
            <a:ext cx="3352800" cy="3581400"/>
          </a:xfrm>
          <a:prstGeom prst="rect">
            <a:avLst/>
          </a:prstGeom>
        </p:spPr>
      </p:pic>
    </p:spTree>
    <p:extLst>
      <p:ext uri="{BB962C8B-B14F-4D97-AF65-F5344CB8AC3E}">
        <p14:creationId xmlns:p14="http://schemas.microsoft.com/office/powerpoint/2010/main" val="723189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How Much Slower is Bob’s Clock Running?</a:t>
            </a:r>
          </a:p>
        </p:txBody>
      </p:sp>
      <p:sp>
        <p:nvSpPr>
          <p:cNvPr id="4" name="Slide Number Placeholder 3"/>
          <p:cNvSpPr>
            <a:spLocks noGrp="1"/>
          </p:cNvSpPr>
          <p:nvPr>
            <p:ph type="sldNum" sz="quarter" idx="12"/>
          </p:nvPr>
        </p:nvSpPr>
        <p:spPr/>
        <p:txBody>
          <a:bodyPr/>
          <a:lstStyle/>
          <a:p>
            <a:fld id="{699220EE-F833-44BC-AE3D-ED333047E265}" type="slidenum">
              <a:rPr lang="en-US" smtClean="0"/>
              <a:t>34</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457200" y="1524000"/>
                <a:ext cx="5029200" cy="4525963"/>
              </a:xfrm>
            </p:spPr>
            <p:txBody>
              <a:bodyPr>
                <a:normAutofit fontScale="92500"/>
              </a:bodyPr>
              <a:lstStyle/>
              <a:p>
                <a:r>
                  <a:rPr lang="en-US" dirty="0"/>
                  <a:t>So what’s the relationship between </a:t>
                </a:r>
                <a:r>
                  <a:rPr lang="en-US" dirty="0" err="1"/>
                  <a:t>t</a:t>
                </a:r>
                <a:r>
                  <a:rPr lang="en-US" baseline="-25000" dirty="0" err="1"/>
                  <a:t>Alice</a:t>
                </a:r>
                <a:r>
                  <a:rPr lang="en-US" dirty="0"/>
                  <a:t> and </a:t>
                </a:r>
                <a:r>
                  <a:rPr lang="en-US" dirty="0" err="1"/>
                  <a:t>t</a:t>
                </a:r>
                <a:r>
                  <a:rPr lang="en-US" baseline="-25000" dirty="0" err="1"/>
                  <a:t>Bob</a:t>
                </a:r>
                <a:r>
                  <a:rPr lang="en-US" dirty="0"/>
                  <a:t>? We’ll use the Pythagorean Theorem.</a:t>
                </a:r>
              </a:p>
              <a:p>
                <a:r>
                  <a:rPr lang="en-US" dirty="0"/>
                  <a:t>It’s clear that (</a:t>
                </a:r>
                <a:r>
                  <a:rPr lang="en-US" dirty="0" err="1"/>
                  <a:t>ct</a:t>
                </a:r>
                <a:r>
                  <a:rPr lang="en-US" baseline="-25000" dirty="0" err="1"/>
                  <a:t>Bob</a:t>
                </a:r>
                <a:r>
                  <a:rPr lang="en-US" dirty="0"/>
                  <a:t>)</a:t>
                </a:r>
                <a:r>
                  <a:rPr lang="en-US" baseline="30000" dirty="0"/>
                  <a:t>2</a:t>
                </a:r>
                <a:r>
                  <a:rPr lang="en-US" dirty="0"/>
                  <a:t> = (</a:t>
                </a:r>
                <a:r>
                  <a:rPr lang="en-US" dirty="0" err="1"/>
                  <a:t>ct</a:t>
                </a:r>
                <a:r>
                  <a:rPr lang="en-US" baseline="-25000" dirty="0" err="1"/>
                  <a:t>Alice</a:t>
                </a:r>
                <a:r>
                  <a:rPr lang="en-US" dirty="0"/>
                  <a:t>)</a:t>
                </a:r>
                <a:r>
                  <a:rPr lang="en-US" baseline="30000" dirty="0"/>
                  <a:t>2</a:t>
                </a:r>
                <a:r>
                  <a:rPr lang="en-US" dirty="0"/>
                  <a:t> + (</a:t>
                </a:r>
                <a:r>
                  <a:rPr lang="en-US" dirty="0" err="1"/>
                  <a:t>vt</a:t>
                </a:r>
                <a:r>
                  <a:rPr lang="en-US" baseline="-25000" dirty="0" err="1"/>
                  <a:t>Bob</a:t>
                </a:r>
                <a:r>
                  <a:rPr lang="en-US" dirty="0"/>
                  <a:t>)</a:t>
                </a:r>
                <a:r>
                  <a:rPr lang="en-US" baseline="30000" dirty="0"/>
                  <a:t>2</a:t>
                </a:r>
                <a:r>
                  <a:rPr lang="en-US" dirty="0"/>
                  <a:t>.</a:t>
                </a:r>
              </a:p>
              <a:p>
                <a:r>
                  <a:rPr lang="en-US" dirty="0"/>
                  <a:t>c</a:t>
                </a:r>
                <a:r>
                  <a:rPr lang="en-US" baseline="30000" dirty="0"/>
                  <a:t>2</a:t>
                </a:r>
                <a:r>
                  <a:rPr lang="en-US" dirty="0"/>
                  <a:t>t</a:t>
                </a:r>
                <a:r>
                  <a:rPr lang="en-US" baseline="-25000" dirty="0"/>
                  <a:t>Bob</a:t>
                </a:r>
                <a:r>
                  <a:rPr lang="en-US" baseline="30000" dirty="0"/>
                  <a:t>2</a:t>
                </a:r>
                <a:r>
                  <a:rPr lang="en-US" dirty="0"/>
                  <a:t> = c</a:t>
                </a:r>
                <a:r>
                  <a:rPr lang="en-US" baseline="30000" dirty="0"/>
                  <a:t>2</a:t>
                </a:r>
                <a:r>
                  <a:rPr lang="en-US" dirty="0"/>
                  <a:t>t</a:t>
                </a:r>
                <a:r>
                  <a:rPr lang="en-US" baseline="-25000" dirty="0"/>
                  <a:t>Alice</a:t>
                </a:r>
                <a:r>
                  <a:rPr lang="en-US" baseline="30000" dirty="0"/>
                  <a:t>2</a:t>
                </a:r>
                <a:r>
                  <a:rPr lang="en-US" dirty="0"/>
                  <a:t> + v</a:t>
                </a:r>
                <a:r>
                  <a:rPr lang="en-US" baseline="30000" dirty="0"/>
                  <a:t>2</a:t>
                </a:r>
                <a:r>
                  <a:rPr lang="en-US" dirty="0"/>
                  <a:t>t</a:t>
                </a:r>
                <a:r>
                  <a:rPr lang="en-US" baseline="-25000" dirty="0"/>
                  <a:t>Bob</a:t>
                </a:r>
                <a:r>
                  <a:rPr lang="en-US" baseline="30000" dirty="0"/>
                  <a:t>2</a:t>
                </a:r>
                <a:endParaRPr lang="en-US" dirty="0"/>
              </a:p>
              <a:p>
                <a:r>
                  <a:rPr lang="en-US" dirty="0"/>
                  <a:t>Divide both sides by c</a:t>
                </a:r>
                <a:r>
                  <a:rPr lang="en-US" baseline="30000" dirty="0"/>
                  <a:t>2:</a:t>
                </a:r>
                <a:r>
                  <a:rPr lang="en-US" dirty="0"/>
                  <a:t>   t</a:t>
                </a:r>
                <a:r>
                  <a:rPr lang="en-US" baseline="-25000" dirty="0"/>
                  <a:t>Bob</a:t>
                </a:r>
                <a:r>
                  <a:rPr lang="en-US" baseline="30000" dirty="0"/>
                  <a:t>2</a:t>
                </a:r>
                <a:r>
                  <a:rPr lang="en-US" dirty="0"/>
                  <a:t> = t</a:t>
                </a:r>
                <a:r>
                  <a:rPr lang="en-US" baseline="-25000" dirty="0"/>
                  <a:t>Alice</a:t>
                </a:r>
                <a:r>
                  <a:rPr lang="en-US" baseline="30000" dirty="0"/>
                  <a:t>2</a:t>
                </a:r>
                <a:r>
                  <a:rPr lang="en-US" dirty="0"/>
                  <a:t> + t</a:t>
                </a:r>
                <a:r>
                  <a:rPr lang="en-US" baseline="-25000" dirty="0"/>
                  <a:t>Bob</a:t>
                </a:r>
                <a:r>
                  <a:rPr lang="en-US" baseline="30000" dirty="0"/>
                  <a:t>2 </a:t>
                </a:r>
                <a14:m>
                  <m:oMath xmlns:m="http://schemas.openxmlformats.org/officeDocument/2006/math">
                    <m:sSup>
                      <m:sSupPr>
                        <m:ctrlPr>
                          <a:rPr lang="en-US" i="1" dirty="0" smtClean="0">
                            <a:latin typeface="Cambria Math" panose="02040503050406030204" pitchFamily="18" charset="0"/>
                          </a:rPr>
                        </m:ctrlPr>
                      </m:sSupPr>
                      <m:e>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𝑣</m:t>
                            </m:r>
                          </m:num>
                          <m:den>
                            <m:r>
                              <a:rPr lang="en-US" b="0" i="1" dirty="0" smtClean="0">
                                <a:latin typeface="Cambria Math" panose="02040503050406030204" pitchFamily="18" charset="0"/>
                              </a:rPr>
                              <m:t>𝑐</m:t>
                            </m:r>
                            <m:r>
                              <a:rPr lang="en-US" b="0" i="1" baseline="30000" dirty="0" smtClean="0">
                                <a:latin typeface="Cambria Math" panose="02040503050406030204" pitchFamily="18" charset="0"/>
                              </a:rPr>
                              <m:t>2</m:t>
                            </m:r>
                          </m:den>
                        </m:f>
                      </m:e>
                      <m:sup>
                        <m:r>
                          <a:rPr lang="en-US" b="0" i="1" dirty="0" smtClean="0">
                            <a:latin typeface="Cambria Math" panose="02040503050406030204" pitchFamily="18" charset="0"/>
                          </a:rPr>
                          <m:t>2</m:t>
                        </m:r>
                      </m:sup>
                    </m:sSup>
                  </m:oMath>
                </a14:m>
                <a:endParaRPr lang="en-US" baseline="30000" dirty="0"/>
              </a:p>
              <a:p>
                <a:r>
                  <a:rPr lang="en-US" dirty="0"/>
                  <a:t>So t</a:t>
                </a:r>
                <a:r>
                  <a:rPr lang="en-US" baseline="-25000" dirty="0"/>
                  <a:t>Bob</a:t>
                </a:r>
                <a:r>
                  <a:rPr lang="en-US" baseline="30000" dirty="0"/>
                  <a:t>2</a:t>
                </a:r>
                <a:r>
                  <a:rPr lang="en-US" dirty="0"/>
                  <a:t>(1 - </a:t>
                </a:r>
                <a14:m>
                  <m:oMath xmlns:m="http://schemas.openxmlformats.org/officeDocument/2006/math">
                    <m:sSup>
                      <m:sSupPr>
                        <m:ctrlPr>
                          <a:rPr lang="en-US" i="1" dirty="0">
                            <a:latin typeface="Cambria Math" panose="02040503050406030204" pitchFamily="18" charset="0"/>
                          </a:rPr>
                        </m:ctrlPr>
                      </m:sSupPr>
                      <m:e>
                        <m:f>
                          <m:fPr>
                            <m:ctrlPr>
                              <a:rPr lang="en-US" i="1" dirty="0">
                                <a:latin typeface="Cambria Math" panose="02040503050406030204" pitchFamily="18" charset="0"/>
                              </a:rPr>
                            </m:ctrlPr>
                          </m:fPr>
                          <m:num>
                            <m:r>
                              <a:rPr lang="en-US" i="1" dirty="0">
                                <a:latin typeface="Cambria Math" panose="02040503050406030204" pitchFamily="18" charset="0"/>
                              </a:rPr>
                              <m:t>𝑣</m:t>
                            </m:r>
                          </m:num>
                          <m:den>
                            <m:r>
                              <a:rPr lang="en-US" i="1" dirty="0">
                                <a:latin typeface="Cambria Math" panose="02040503050406030204" pitchFamily="18" charset="0"/>
                              </a:rPr>
                              <m:t>𝑐</m:t>
                            </m:r>
                            <m:r>
                              <a:rPr lang="en-US" i="1" baseline="30000" dirty="0">
                                <a:latin typeface="Cambria Math" panose="02040503050406030204" pitchFamily="18" charset="0"/>
                              </a:rPr>
                              <m:t>2</m:t>
                            </m:r>
                          </m:den>
                        </m:f>
                      </m:e>
                      <m:sup>
                        <m:r>
                          <a:rPr lang="en-US" i="1" dirty="0">
                            <a:latin typeface="Cambria Math" panose="02040503050406030204" pitchFamily="18" charset="0"/>
                          </a:rPr>
                          <m:t>2</m:t>
                        </m:r>
                      </m:sup>
                    </m:sSup>
                  </m:oMath>
                </a14:m>
                <a:r>
                  <a:rPr lang="en-US" dirty="0"/>
                  <a:t>) = t</a:t>
                </a:r>
                <a:r>
                  <a:rPr lang="en-US" baseline="-25000" dirty="0"/>
                  <a:t>Alice</a:t>
                </a:r>
                <a:r>
                  <a:rPr lang="en-US" baseline="30000" dirty="0"/>
                  <a:t>2</a:t>
                </a:r>
              </a:p>
              <a:p>
                <a:r>
                  <a:rPr lang="en-US" dirty="0"/>
                  <a:t>Dividing and taking the square root we have finally</a:t>
                </a:r>
              </a:p>
              <a:p>
                <a:r>
                  <a:rPr lang="en-US" dirty="0" err="1"/>
                  <a:t>t</a:t>
                </a:r>
                <a:r>
                  <a:rPr lang="en-US" baseline="-25000" dirty="0" err="1"/>
                  <a:t>Bob</a:t>
                </a:r>
                <a:r>
                  <a:rPr lang="en-US" dirty="0"/>
                  <a:t> = </a:t>
                </a:r>
                <a:r>
                  <a:rPr lang="en-US" dirty="0" err="1"/>
                  <a:t>t</a:t>
                </a:r>
                <a:r>
                  <a:rPr lang="en-US" baseline="-25000" dirty="0" err="1"/>
                  <a:t>Alice</a:t>
                </a:r>
                <a:r>
                  <a:rPr lang="en-US" dirty="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1 − </m:t>
                            </m:r>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den>
                            </m:f>
                          </m:e>
                        </m:rad>
                      </m:den>
                    </m:f>
                  </m:oMath>
                </a14:m>
                <a:r>
                  <a:rPr lang="en-US" dirty="0"/>
                  <a:t>) =</a:t>
                </a:r>
                <a:r>
                  <a:rPr lang="en-US" dirty="0">
                    <a:latin typeface="Symbol" panose="05050102010706020507" pitchFamily="18" charset="2"/>
                  </a:rPr>
                  <a:t> </a:t>
                </a:r>
                <a:r>
                  <a:rPr lang="en-US" dirty="0" err="1"/>
                  <a:t>t</a:t>
                </a:r>
                <a:r>
                  <a:rPr lang="en-US" baseline="-25000" dirty="0" err="1"/>
                  <a:t>Alice</a:t>
                </a:r>
                <a:r>
                  <a:rPr lang="en-US" dirty="0"/>
                  <a:t> </a:t>
                </a:r>
                <a:r>
                  <a:rPr lang="en-US" dirty="0">
                    <a:latin typeface="Symbol" panose="05050102010706020507" pitchFamily="18" charset="2"/>
                  </a:rPr>
                  <a:t>g</a:t>
                </a:r>
                <a:endParaRPr lang="en-US" dirty="0"/>
              </a:p>
              <a:p>
                <a:r>
                  <a:rPr lang="en-US" dirty="0"/>
                  <a:t>So to get Bob’s time (in his moving ship), we multiply Alice’s (at rest) time by </a:t>
                </a:r>
                <a:r>
                  <a:rPr lang="en-US" dirty="0">
                    <a:latin typeface="Symbol" panose="05050102010706020507" pitchFamily="18" charset="2"/>
                  </a:rPr>
                  <a:t>g</a:t>
                </a:r>
                <a:r>
                  <a:rPr lang="en-US" dirty="0"/>
                  <a:t>.</a:t>
                </a:r>
              </a:p>
              <a:p>
                <a:r>
                  <a:rPr lang="en-US" dirty="0"/>
                  <a:t>And to convert Bob’s time to Alice’s, we’d just divide by </a:t>
                </a:r>
                <a:r>
                  <a:rPr lang="en-US" dirty="0">
                    <a:latin typeface="Symbol" panose="05050102010706020507" pitchFamily="18" charset="2"/>
                  </a:rPr>
                  <a:t>g</a:t>
                </a:r>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457200" y="1524000"/>
                <a:ext cx="5029200" cy="4525963"/>
              </a:xfrm>
              <a:blipFill>
                <a:blip r:embed="rId2"/>
                <a:stretch>
                  <a:fillRect l="-485" t="-270" b="-13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C8BBA84-E81C-4343-8EFC-23A480BA1D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600200"/>
            <a:ext cx="3352800" cy="3581400"/>
          </a:xfrm>
          <a:prstGeom prst="rect">
            <a:avLst/>
          </a:prstGeom>
        </p:spPr>
      </p:pic>
    </p:spTree>
    <p:extLst>
      <p:ext uri="{BB962C8B-B14F-4D97-AF65-F5344CB8AC3E}">
        <p14:creationId xmlns:p14="http://schemas.microsoft.com/office/powerpoint/2010/main" val="71650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Bottom Line</a:t>
            </a:r>
          </a:p>
        </p:txBody>
      </p:sp>
      <p:sp>
        <p:nvSpPr>
          <p:cNvPr id="4" name="Slide Number Placeholder 3"/>
          <p:cNvSpPr>
            <a:spLocks noGrp="1"/>
          </p:cNvSpPr>
          <p:nvPr>
            <p:ph type="sldNum" sz="quarter" idx="12"/>
          </p:nvPr>
        </p:nvSpPr>
        <p:spPr/>
        <p:txBody>
          <a:bodyPr/>
          <a:lstStyle/>
          <a:p>
            <a:fld id="{699220EE-F833-44BC-AE3D-ED333047E265}" type="slidenum">
              <a:rPr lang="en-US" smtClean="0"/>
              <a:t>35</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457200" y="1600200"/>
                <a:ext cx="4800600" cy="4525963"/>
              </a:xfrm>
            </p:spPr>
            <p:txBody>
              <a:bodyPr>
                <a:normAutofit/>
              </a:bodyPr>
              <a:lstStyle/>
              <a:p>
                <a:r>
                  <a:rPr lang="en-US" dirty="0"/>
                  <a:t>Again:    </a:t>
                </a:r>
                <a:r>
                  <a:rPr lang="en-US" dirty="0" err="1"/>
                  <a:t>t</a:t>
                </a:r>
                <a:r>
                  <a:rPr lang="en-US" baseline="-25000" dirty="0" err="1"/>
                  <a:t>Bob</a:t>
                </a:r>
                <a:r>
                  <a:rPr lang="en-US" dirty="0"/>
                  <a:t> = </a:t>
                </a:r>
                <a:r>
                  <a:rPr lang="en-US" dirty="0" err="1"/>
                  <a:t>t</a:t>
                </a:r>
                <a:r>
                  <a:rPr lang="en-US" baseline="-25000" dirty="0" err="1"/>
                  <a:t>Alice</a:t>
                </a:r>
                <a:r>
                  <a:rPr lang="en-US" dirty="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1 − </m:t>
                            </m:r>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den>
                            </m:f>
                          </m:e>
                        </m:rad>
                      </m:den>
                    </m:f>
                  </m:oMath>
                </a14:m>
                <a:r>
                  <a:rPr lang="en-US" dirty="0"/>
                  <a:t>) = </a:t>
                </a:r>
                <a:r>
                  <a:rPr lang="en-US" dirty="0" err="1"/>
                  <a:t>t</a:t>
                </a:r>
                <a:r>
                  <a:rPr lang="en-US" baseline="-25000" dirty="0" err="1"/>
                  <a:t>Alice</a:t>
                </a:r>
                <a:r>
                  <a:rPr lang="en-US" dirty="0"/>
                  <a:t> </a:t>
                </a:r>
                <a:r>
                  <a:rPr lang="en-US" dirty="0">
                    <a:latin typeface="Symbol" panose="05050102010706020507" pitchFamily="18" charset="2"/>
                  </a:rPr>
                  <a:t>g</a:t>
                </a:r>
              </a:p>
              <a:p>
                <a:r>
                  <a:rPr lang="en-US" dirty="0"/>
                  <a:t>Or:   </a:t>
                </a:r>
                <a:r>
                  <a:rPr lang="en-US" dirty="0" err="1"/>
                  <a:t>t</a:t>
                </a:r>
                <a:r>
                  <a:rPr lang="en-US" baseline="-25000" dirty="0" err="1"/>
                  <a:t>Alice</a:t>
                </a:r>
                <a:r>
                  <a:rPr lang="en-US" dirty="0"/>
                  <a:t> = </a:t>
                </a:r>
                <a:r>
                  <a:rPr lang="en-US" dirty="0" err="1"/>
                  <a:t>t</a:t>
                </a:r>
                <a:r>
                  <a:rPr lang="en-US" baseline="-25000" dirty="0" err="1"/>
                  <a:t>Bob</a:t>
                </a:r>
                <a:r>
                  <a:rPr lang="en-US" dirty="0"/>
                  <a:t> / </a:t>
                </a:r>
                <a:r>
                  <a:rPr lang="en-US" dirty="0">
                    <a:latin typeface="Symbol" panose="05050102010706020507" pitchFamily="18" charset="2"/>
                  </a:rPr>
                  <a:t>g</a:t>
                </a:r>
              </a:p>
              <a:p>
                <a:r>
                  <a:rPr lang="en-US" dirty="0"/>
                  <a:t>What is this telling us? Note that v is always less than c (you can’t travel faster than light (Star Trek et al notwithstanding)).</a:t>
                </a:r>
              </a:p>
              <a:p>
                <a:r>
                  <a:rPr lang="en-US" dirty="0"/>
                  <a:t>So if </a:t>
                </a:r>
                <a:r>
                  <a:rPr lang="en-US" dirty="0">
                    <a:latin typeface="Symbol" panose="05050102010706020507" pitchFamily="18" charset="2"/>
                  </a:rPr>
                  <a:t>g</a:t>
                </a:r>
                <a:r>
                  <a:rPr lang="en-US" dirty="0"/>
                  <a:t> is, say, 2 (which happens when v is about 86.6% the speed of light), then </a:t>
                </a:r>
                <a:r>
                  <a:rPr lang="en-US" dirty="0" err="1"/>
                  <a:t>t</a:t>
                </a:r>
                <a:r>
                  <a:rPr lang="en-US" baseline="-25000" dirty="0" err="1"/>
                  <a:t>Bob</a:t>
                </a:r>
                <a:r>
                  <a:rPr lang="en-US" dirty="0"/>
                  <a:t> = 2 * </a:t>
                </a:r>
                <a:r>
                  <a:rPr lang="en-US" dirty="0" err="1"/>
                  <a:t>t</a:t>
                </a:r>
                <a:r>
                  <a:rPr lang="en-US" baseline="-25000" dirty="0" err="1"/>
                  <a:t>Alice</a:t>
                </a:r>
                <a:r>
                  <a:rPr lang="en-US" dirty="0"/>
                  <a:t> </a:t>
                </a:r>
              </a:p>
              <a:p>
                <a:r>
                  <a:rPr lang="en-US" dirty="0"/>
                  <a:t>So for every tick of Bob’s clock, Alice’s ticks twice!</a:t>
                </a:r>
              </a:p>
              <a:p>
                <a:r>
                  <a:rPr lang="en-US" dirty="0"/>
                  <a:t>Bob’s clock ticks twice as slowly as Alice’s does.</a:t>
                </a:r>
              </a:p>
              <a:p>
                <a:r>
                  <a:rPr lang="en-US" dirty="0"/>
                  <a:t>But he doesn’t notice anything different! His clock’s traveling at speed v, but so is he!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457200" y="1600200"/>
                <a:ext cx="4800600" cy="4525963"/>
              </a:xfrm>
              <a:blipFill>
                <a:blip r:embed="rId2"/>
                <a:stretch>
                  <a:fillRect l="-635" r="-12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C8BBA84-E81C-4343-8EFC-23A480BA1D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600200"/>
            <a:ext cx="3352800" cy="3581400"/>
          </a:xfrm>
          <a:prstGeom prst="rect">
            <a:avLst/>
          </a:prstGeom>
        </p:spPr>
      </p:pic>
    </p:spTree>
    <p:extLst>
      <p:ext uri="{BB962C8B-B14F-4D97-AF65-F5344CB8AC3E}">
        <p14:creationId xmlns:p14="http://schemas.microsoft.com/office/powerpoint/2010/main" val="1611423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Whew! Let’s Give Our Brains a Break</a:t>
            </a:r>
          </a:p>
        </p:txBody>
      </p:sp>
      <p:sp>
        <p:nvSpPr>
          <p:cNvPr id="4" name="Slide Number Placeholder 3"/>
          <p:cNvSpPr>
            <a:spLocks noGrp="1"/>
          </p:cNvSpPr>
          <p:nvPr>
            <p:ph type="sldNum" sz="quarter" idx="12"/>
          </p:nvPr>
        </p:nvSpPr>
        <p:spPr/>
        <p:txBody>
          <a:bodyPr/>
          <a:lstStyle/>
          <a:p>
            <a:fld id="{699220EE-F833-44BC-AE3D-ED333047E265}" type="slidenum">
              <a:rPr lang="en-US" smtClean="0"/>
              <a:t>36</a:t>
            </a:fld>
            <a:endParaRPr lang="en-US"/>
          </a:p>
        </p:txBody>
      </p:sp>
      <p:pic>
        <p:nvPicPr>
          <p:cNvPr id="8" name="Picture 7">
            <a:extLst>
              <a:ext uri="{FF2B5EF4-FFF2-40B4-BE49-F238E27FC236}">
                <a16:creationId xmlns:a16="http://schemas.microsoft.com/office/drawing/2014/main" id="{0867EECD-FDB9-4F2A-8C54-D768B46A7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490787"/>
            <a:ext cx="5715000" cy="1876425"/>
          </a:xfrm>
          <a:prstGeom prst="rect">
            <a:avLst/>
          </a:prstGeom>
        </p:spPr>
      </p:pic>
      <p:sp>
        <p:nvSpPr>
          <p:cNvPr id="5" name="Content Placeholder 4">
            <a:extLst>
              <a:ext uri="{FF2B5EF4-FFF2-40B4-BE49-F238E27FC236}">
                <a16:creationId xmlns:a16="http://schemas.microsoft.com/office/drawing/2014/main" id="{0AAADD25-FADE-4CBD-9684-C302D201F491}"/>
              </a:ext>
            </a:extLst>
          </p:cNvPr>
          <p:cNvSpPr>
            <a:spLocks noGrp="1"/>
          </p:cNvSpPr>
          <p:nvPr>
            <p:ph sz="quarter" idx="13"/>
          </p:nvPr>
        </p:nvSpPr>
        <p:spPr>
          <a:xfrm>
            <a:off x="662354" y="1524000"/>
            <a:ext cx="8253046" cy="4648200"/>
          </a:xfrm>
        </p:spPr>
        <p:txBody>
          <a:bodyPr/>
          <a:lstStyle/>
          <a:p>
            <a:endParaRPr lang="en-US" dirty="0"/>
          </a:p>
        </p:txBody>
      </p:sp>
    </p:spTree>
    <p:extLst>
      <p:ext uri="{BB962C8B-B14F-4D97-AF65-F5344CB8AC3E}">
        <p14:creationId xmlns:p14="http://schemas.microsoft.com/office/powerpoint/2010/main" val="2950088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 Act of Desperation</a:t>
            </a:r>
          </a:p>
        </p:txBody>
      </p:sp>
      <p:sp>
        <p:nvSpPr>
          <p:cNvPr id="4" name="Slide Number Placeholder 3"/>
          <p:cNvSpPr>
            <a:spLocks noGrp="1"/>
          </p:cNvSpPr>
          <p:nvPr>
            <p:ph type="sldNum" sz="quarter" idx="12"/>
          </p:nvPr>
        </p:nvSpPr>
        <p:spPr/>
        <p:txBody>
          <a:bodyPr/>
          <a:lstStyle/>
          <a:p>
            <a:fld id="{699220EE-F833-44BC-AE3D-ED333047E265}" type="slidenum">
              <a:rPr lang="en-US" smtClean="0"/>
              <a:t>37</a:t>
            </a:fld>
            <a:endParaRPr lang="en-US"/>
          </a:p>
        </p:txBody>
      </p:sp>
      <p:sp>
        <p:nvSpPr>
          <p:cNvPr id="3" name="Content Placeholder 2"/>
          <p:cNvSpPr>
            <a:spLocks noGrp="1"/>
          </p:cNvSpPr>
          <p:nvPr>
            <p:ph sz="quarter" idx="13"/>
          </p:nvPr>
        </p:nvSpPr>
        <p:spPr>
          <a:xfrm>
            <a:off x="457199" y="1600201"/>
            <a:ext cx="8077201" cy="4114799"/>
          </a:xfrm>
        </p:spPr>
        <p:txBody>
          <a:bodyPr>
            <a:normAutofit lnSpcReduction="10000"/>
          </a:bodyPr>
          <a:lstStyle/>
          <a:p>
            <a:r>
              <a:rPr lang="en-US" dirty="0"/>
              <a:t>In 1900, Max Planck was faced with a dilemma. There were two formulas that predicted what color light (i.e. frequency) an object (e.g. a piece of metal) emitted when heated. But neither was right. One worked well for low frequencies but not high ones, and the other was good for high frequencies only.</a:t>
            </a:r>
          </a:p>
          <a:p>
            <a:r>
              <a:rPr lang="en-US" dirty="0"/>
              <a:t>He tried everything he could think of, but couldn’t deduce what the correct formula was. Finally, in what he termed an “act of desperation”, he assumed that energy could </a:t>
            </a:r>
            <a:r>
              <a:rPr lang="en-US" i="1" dirty="0"/>
              <a:t>not</a:t>
            </a:r>
            <a:r>
              <a:rPr lang="en-US" dirty="0"/>
              <a:t> take on all continuous values, but could only exist in discrete steps. This led to the correct formula for all frequencies.</a:t>
            </a:r>
          </a:p>
          <a:p>
            <a:r>
              <a:rPr lang="en-US" dirty="0"/>
              <a:t>Thus was born Quantum Mechanics.</a:t>
            </a:r>
          </a:p>
          <a:p>
            <a:r>
              <a:rPr lang="en-US" dirty="0"/>
              <a:t>The energy of light of frequency </a:t>
            </a:r>
            <a:r>
              <a:rPr lang="en-US" i="1" dirty="0"/>
              <a:t>f</a:t>
            </a:r>
            <a:r>
              <a:rPr lang="en-US" dirty="0"/>
              <a:t> is </a:t>
            </a:r>
            <a:r>
              <a:rPr lang="en-US" i="1" dirty="0" err="1"/>
              <a:t>hf</a:t>
            </a:r>
            <a:r>
              <a:rPr lang="en-US" dirty="0"/>
              <a:t> where </a:t>
            </a:r>
            <a:r>
              <a:rPr lang="en-US" i="1" dirty="0"/>
              <a:t>h</a:t>
            </a:r>
            <a:r>
              <a:rPr lang="en-US" dirty="0"/>
              <a:t> is Planck’s constant.</a:t>
            </a:r>
            <a:endParaRPr lang="en-US" i="1" dirty="0"/>
          </a:p>
          <a:p>
            <a:pPr lvl="1"/>
            <a:r>
              <a:rPr lang="en-US" dirty="0"/>
              <a:t>Note: Physicists often use the Greek letter </a:t>
            </a:r>
            <a:r>
              <a:rPr lang="en-US" dirty="0">
                <a:latin typeface="Symbol" panose="05050102010706020507" pitchFamily="18" charset="2"/>
              </a:rPr>
              <a:t>n</a:t>
            </a:r>
            <a:r>
              <a:rPr lang="en-US" dirty="0"/>
              <a:t> (nu) for frequency, so you might also see this written as E = </a:t>
            </a:r>
            <a:r>
              <a:rPr lang="en-US" i="1" dirty="0" err="1"/>
              <a:t>h</a:t>
            </a:r>
            <a:r>
              <a:rPr lang="en-US" dirty="0" err="1">
                <a:latin typeface="Symbol" panose="05050102010706020507" pitchFamily="18" charset="2"/>
              </a:rPr>
              <a:t>n</a:t>
            </a:r>
            <a:r>
              <a:rPr lang="en-US" dirty="0" err="1"/>
              <a:t>.</a:t>
            </a:r>
            <a:endParaRPr lang="en-US" dirty="0"/>
          </a:p>
          <a:p>
            <a:r>
              <a:rPr lang="en-US" dirty="0">
                <a:hlinkClick r:id="rId2"/>
              </a:rPr>
              <a:t>https://en.wikipedia.org/wiki/Planck%E2%80%93Einstein_relation</a:t>
            </a:r>
            <a:endParaRPr lang="en-US" dirty="0"/>
          </a:p>
          <a:p>
            <a:endParaRPr lang="en-US" dirty="0"/>
          </a:p>
        </p:txBody>
      </p:sp>
    </p:spTree>
    <p:extLst>
      <p:ext uri="{BB962C8B-B14F-4D97-AF65-F5344CB8AC3E}">
        <p14:creationId xmlns:p14="http://schemas.microsoft.com/office/powerpoint/2010/main" val="20647024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Relativistic Quantum Mechanics</a:t>
            </a:r>
          </a:p>
        </p:txBody>
      </p:sp>
      <p:sp>
        <p:nvSpPr>
          <p:cNvPr id="3" name="Slide Number Placeholder 2"/>
          <p:cNvSpPr>
            <a:spLocks noGrp="1"/>
          </p:cNvSpPr>
          <p:nvPr>
            <p:ph type="sldNum" sz="quarter" idx="12"/>
          </p:nvPr>
        </p:nvSpPr>
        <p:spPr/>
        <p:txBody>
          <a:bodyPr/>
          <a:lstStyle/>
          <a:p>
            <a:fld id="{699220EE-F833-44BC-AE3D-ED333047E265}" type="slidenum">
              <a:rPr lang="en-US" smtClean="0"/>
              <a:t>38</a:t>
            </a:fld>
            <a:endParaRPr lang="en-US"/>
          </a:p>
        </p:txBody>
      </p:sp>
      <mc:AlternateContent xmlns:mc="http://schemas.openxmlformats.org/markup-compatibility/2006" xmlns:a14="http://schemas.microsoft.com/office/drawing/2010/main">
        <mc:Choice Requires="a14">
          <p:sp>
            <p:nvSpPr>
              <p:cNvPr id="4" name="Content Placeholder 3"/>
              <p:cNvSpPr>
                <a:spLocks noGrp="1"/>
              </p:cNvSpPr>
              <p:nvPr>
                <p:ph sz="quarter" idx="13"/>
              </p:nvPr>
            </p:nvSpPr>
            <p:spPr/>
            <p:txBody>
              <a:bodyPr>
                <a:normAutofit/>
              </a:bodyPr>
              <a:lstStyle/>
              <a:p>
                <a:r>
                  <a:rPr lang="en-US" dirty="0"/>
                  <a:t>Here we need to introduce a concept, not just from Quantum Mechanics, but from Special Relativity as it applies to Quantum Mechanics.</a:t>
                </a:r>
              </a:p>
              <a:p>
                <a:r>
                  <a:rPr lang="en-US" dirty="0"/>
                  <a:t>While we’re here, Let’s talk just a bit about Planck’s constant. It has an extremely small value of around 10</a:t>
                </a:r>
                <a:r>
                  <a:rPr lang="en-US" baseline="30000" dirty="0"/>
                  <a:t>-34</a:t>
                </a:r>
                <a:r>
                  <a:rPr lang="en-US" dirty="0"/>
                  <a:t> Joule seconds, which explains why it normally needs to be considered only in atoms and smaller. But we don’t need to use this value in this presentation.</a:t>
                </a:r>
              </a:p>
              <a:p>
                <a:r>
                  <a:rPr lang="en-US" dirty="0"/>
                  <a:t>Frequency is defined as the number of wavelengths per unit </a:t>
                </a:r>
                <a:r>
                  <a:rPr lang="en-US" i="1" dirty="0">
                    <a:solidFill>
                      <a:srgbClr val="FFFF00"/>
                    </a:solidFill>
                  </a:rPr>
                  <a:t>time</a:t>
                </a:r>
                <a:r>
                  <a:rPr lang="en-US" i="1" dirty="0"/>
                  <a:t>. </a:t>
                </a:r>
                <a:r>
                  <a:rPr lang="en-US" dirty="0"/>
                  <a:t>(Uh-oh, the “t” word!)</a:t>
                </a:r>
              </a:p>
              <a:p>
                <a:r>
                  <a:rPr lang="en-US" dirty="0"/>
                  <a:t>But Time Dilation tells us that time varies with velocity. So the energy must be Lorentz transformed, meaning that E must be corrected to (using our Binomial Expansion) </a:t>
                </a:r>
              </a:p>
              <a:p>
                <a:pPr lvl="1"/>
                <a:r>
                  <a:rPr lang="en-US" dirty="0"/>
                  <a:t>E *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1+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d>
                  </m:oMath>
                </a14:m>
                <a:r>
                  <a:rPr lang="en-US" dirty="0"/>
                  <a:t>	The Relativistic Doppler Effect</a:t>
                </a:r>
              </a:p>
              <a:p>
                <a:r>
                  <a:rPr lang="en-US" dirty="0">
                    <a:hlinkClick r:id="rId2"/>
                  </a:rPr>
                  <a:t>https://en.wikipedia.org/wiki/Relativistic_Doppler_effect</a:t>
                </a:r>
                <a:r>
                  <a:rPr lang="en-US" dirty="0"/>
                  <a:t> </a:t>
                </a:r>
              </a:p>
            </p:txBody>
          </p:sp>
        </mc:Choice>
        <mc:Fallback xmlns="">
          <p:sp>
            <p:nvSpPr>
              <p:cNvPr id="4" name="Content Placeholder 3"/>
              <p:cNvSpPr>
                <a:spLocks noGrp="1" noRot="1" noChangeAspect="1" noMove="1" noResize="1" noEditPoints="1" noAdjustHandles="1" noChangeArrowheads="1" noChangeShapeType="1" noTextEdit="1"/>
              </p:cNvSpPr>
              <p:nvPr>
                <p:ph sz="quarter" idx="13"/>
              </p:nvPr>
            </p:nvSpPr>
            <p:spPr>
              <a:blipFill>
                <a:blip r:embed="rId3"/>
                <a:stretch>
                  <a:fillRect l="-385" t="-444" r="-462"/>
                </a:stretch>
              </a:blipFill>
            </p:spPr>
            <p:txBody>
              <a:bodyPr/>
              <a:lstStyle/>
              <a:p>
                <a:r>
                  <a:rPr lang="en-US">
                    <a:noFill/>
                  </a:rPr>
                  <a:t> </a:t>
                </a:r>
              </a:p>
            </p:txBody>
          </p:sp>
        </mc:Fallback>
      </mc:AlternateContent>
    </p:spTree>
    <p:extLst>
      <p:ext uri="{BB962C8B-B14F-4D97-AF65-F5344CB8AC3E}">
        <p14:creationId xmlns:p14="http://schemas.microsoft.com/office/powerpoint/2010/main" val="728095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OK, Enough Preliminaries!</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Setup</a:t>
            </a:r>
          </a:p>
        </p:txBody>
      </p:sp>
      <p:sp>
        <p:nvSpPr>
          <p:cNvPr id="4" name="Slide Number Placeholder 3"/>
          <p:cNvSpPr>
            <a:spLocks noGrp="1"/>
          </p:cNvSpPr>
          <p:nvPr>
            <p:ph type="sldNum" sz="quarter" idx="12"/>
          </p:nvPr>
        </p:nvSpPr>
        <p:spPr/>
        <p:txBody>
          <a:bodyPr/>
          <a:lstStyle/>
          <a:p>
            <a:fld id="{699220EE-F833-44BC-AE3D-ED333047E265}" type="slidenum">
              <a:rPr lang="en-US" smtClean="0"/>
              <a:t>39</a:t>
            </a:fld>
            <a:endParaRPr lang="en-US"/>
          </a:p>
        </p:txBody>
      </p:sp>
      <p:sp>
        <p:nvSpPr>
          <p:cNvPr id="7" name="Content Placeholder 6">
            <a:extLst>
              <a:ext uri="{FF2B5EF4-FFF2-40B4-BE49-F238E27FC236}">
                <a16:creationId xmlns:a16="http://schemas.microsoft.com/office/drawing/2014/main" id="{97007E8A-1FB3-4AC7-9278-41D280FFAE8B}"/>
              </a:ext>
            </a:extLst>
          </p:cNvPr>
          <p:cNvSpPr>
            <a:spLocks noGrp="1"/>
          </p:cNvSpPr>
          <p:nvPr>
            <p:ph sz="quarter" idx="13"/>
          </p:nvPr>
        </p:nvSpPr>
        <p:spPr>
          <a:xfrm>
            <a:off x="609600" y="1600200"/>
            <a:ext cx="7620000" cy="4038600"/>
          </a:xfrm>
        </p:spPr>
        <p:txBody>
          <a:bodyPr/>
          <a:lstStyle/>
          <a:p>
            <a:r>
              <a:rPr lang="en-US" dirty="0"/>
              <a:t>Imagine an object T (for </a:t>
            </a:r>
            <a:r>
              <a:rPr lang="en-US" i="1" dirty="0"/>
              <a:t>thing</a:t>
            </a:r>
            <a:r>
              <a:rPr lang="en-US" dirty="0"/>
              <a:t>) floating alone in intergalactic space (i.e. no appreciable forces acting on it). It has rest mass </a:t>
            </a:r>
            <a:r>
              <a:rPr lang="en-US" i="1" dirty="0"/>
              <a:t>m</a:t>
            </a:r>
            <a:r>
              <a:rPr lang="en-US" dirty="0"/>
              <a:t>.</a:t>
            </a:r>
          </a:p>
          <a:p>
            <a:r>
              <a:rPr lang="en-US" dirty="0"/>
              <a:t>Imagine that Alice is at rest relative to T (e.g. just floating next to T).</a:t>
            </a:r>
          </a:p>
          <a:p>
            <a:r>
              <a:rPr lang="en-US" dirty="0"/>
              <a:t>And that Bob is in a spaceship moving at constant relative velocity </a:t>
            </a:r>
            <a:r>
              <a:rPr lang="en-US" i="1" dirty="0"/>
              <a:t>v</a:t>
            </a:r>
            <a:r>
              <a:rPr lang="en-US" dirty="0"/>
              <a:t> to the left of T (so that T appears moving to his right)</a:t>
            </a:r>
            <a:r>
              <a:rPr lang="en-US" i="1" dirty="0"/>
              <a:t>.</a:t>
            </a:r>
          </a:p>
          <a:p>
            <a:r>
              <a:rPr lang="en-US" dirty="0">
                <a:solidFill>
                  <a:srgbClr val="FF0000"/>
                </a:solidFill>
              </a:rPr>
              <a:t>TODO: Add picture</a:t>
            </a:r>
          </a:p>
          <a:p>
            <a:pPr lvl="1"/>
            <a:r>
              <a:rPr lang="en-US" dirty="0">
                <a:solidFill>
                  <a:srgbClr val="FF0000"/>
                </a:solidFill>
              </a:rPr>
              <a:t>Alice is at the top, at rest</a:t>
            </a:r>
          </a:p>
          <a:p>
            <a:pPr lvl="1"/>
            <a:r>
              <a:rPr lang="en-US" dirty="0">
                <a:solidFill>
                  <a:srgbClr val="FF0000"/>
                </a:solidFill>
              </a:rPr>
              <a:t>T is in the middle, at rest</a:t>
            </a:r>
          </a:p>
          <a:p>
            <a:pPr lvl="1"/>
            <a:r>
              <a:rPr lang="en-US" dirty="0">
                <a:solidFill>
                  <a:srgbClr val="FF0000"/>
                </a:solidFill>
              </a:rPr>
              <a:t>Bob is on the bottom, zooming to the left at velocity v</a:t>
            </a:r>
          </a:p>
          <a:p>
            <a:endParaRPr lang="en-US" dirty="0"/>
          </a:p>
        </p:txBody>
      </p:sp>
    </p:spTree>
    <p:extLst>
      <p:ext uri="{BB962C8B-B14F-4D97-AF65-F5344CB8AC3E}">
        <p14:creationId xmlns:p14="http://schemas.microsoft.com/office/powerpoint/2010/main" val="2309083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Confession Time</a:t>
            </a:r>
          </a:p>
        </p:txBody>
      </p:sp>
      <p:sp>
        <p:nvSpPr>
          <p:cNvPr id="3" name="Slide Number Placeholder 2"/>
          <p:cNvSpPr>
            <a:spLocks noGrp="1"/>
          </p:cNvSpPr>
          <p:nvPr>
            <p:ph type="sldNum" sz="quarter" idx="12"/>
          </p:nvPr>
        </p:nvSpPr>
        <p:spPr/>
        <p:txBody>
          <a:bodyPr/>
          <a:lstStyle/>
          <a:p>
            <a:fld id="{699220EE-F833-44BC-AE3D-ED333047E265}" type="slidenum">
              <a:rPr lang="en-US" smtClean="0"/>
              <a:t>4</a:t>
            </a:fld>
            <a:endParaRPr lang="en-US"/>
          </a:p>
        </p:txBody>
      </p:sp>
      <p:sp>
        <p:nvSpPr>
          <p:cNvPr id="2" name="Content Placeholder 1"/>
          <p:cNvSpPr>
            <a:spLocks noGrp="1"/>
          </p:cNvSpPr>
          <p:nvPr>
            <p:ph sz="quarter" idx="13"/>
          </p:nvPr>
        </p:nvSpPr>
        <p:spPr/>
        <p:txBody>
          <a:bodyPr>
            <a:normAutofit/>
          </a:bodyPr>
          <a:lstStyle/>
          <a:p>
            <a:r>
              <a:rPr lang="en-US" sz="1800" dirty="0"/>
              <a:t>This talk really should have been titled</a:t>
            </a:r>
          </a:p>
          <a:p>
            <a:pPr algn="ctr"/>
            <a:r>
              <a:rPr lang="en-US" sz="1800" dirty="0"/>
              <a:t>A Technical Introduction to Special Relativity</a:t>
            </a:r>
          </a:p>
          <a:p>
            <a:r>
              <a:rPr lang="en-US" sz="1800" dirty="0"/>
              <a:t>But with a title like </a:t>
            </a:r>
            <a:r>
              <a:rPr lang="en-US" sz="1800" i="1" dirty="0"/>
              <a:t>No, E Does NOT Equal mc</a:t>
            </a:r>
            <a:r>
              <a:rPr lang="en-US" sz="1800" i="1" baseline="30000" dirty="0"/>
              <a:t>2</a:t>
            </a:r>
            <a:r>
              <a:rPr lang="en-US" sz="1800" i="1" dirty="0"/>
              <a:t> and I’ll Show You Why!</a:t>
            </a:r>
            <a:r>
              <a:rPr lang="en-US" sz="1800" dirty="0"/>
              <a:t>, well, if that didn’t convince you to come to this presentation, nothing would! </a:t>
            </a:r>
            <a:r>
              <a:rPr lang="en-US" sz="1800" dirty="0">
                <a:sym typeface="Wingdings" panose="05000000000000000000" pitchFamily="2" charset="2"/>
              </a:rPr>
              <a:t></a:t>
            </a:r>
          </a:p>
          <a:p>
            <a:r>
              <a:rPr lang="en-US" sz="1800" dirty="0">
                <a:sym typeface="Wingdings" panose="05000000000000000000" pitchFamily="2" charset="2"/>
              </a:rPr>
              <a:t>Hawking, in his introduction to </a:t>
            </a:r>
            <a:r>
              <a:rPr lang="en-US" sz="1800" i="1" dirty="0">
                <a:sym typeface="Wingdings" panose="05000000000000000000" pitchFamily="2" charset="2"/>
              </a:rPr>
              <a:t>A Brief History of Time</a:t>
            </a:r>
            <a:r>
              <a:rPr lang="en-US" sz="1800" dirty="0">
                <a:sym typeface="Wingdings" panose="05000000000000000000" pitchFamily="2" charset="2"/>
              </a:rPr>
              <a:t>, said that he was advised that every equation in his book would cut his sales in half. He hoped that E=mc</a:t>
            </a:r>
            <a:r>
              <a:rPr lang="en-US" sz="1800" baseline="30000" dirty="0">
                <a:sym typeface="Wingdings" panose="05000000000000000000" pitchFamily="2" charset="2"/>
              </a:rPr>
              <a:t>2</a:t>
            </a:r>
            <a:r>
              <a:rPr lang="en-US" sz="1800" dirty="0">
                <a:sym typeface="Wingdings" panose="05000000000000000000" pitchFamily="2" charset="2"/>
              </a:rPr>
              <a:t> could sneak by.</a:t>
            </a:r>
          </a:p>
          <a:p>
            <a:r>
              <a:rPr lang="en-US" sz="1800" dirty="0">
                <a:sym typeface="Wingdings" panose="05000000000000000000" pitchFamily="2" charset="2"/>
              </a:rPr>
              <a:t>But without the equations you can’t </a:t>
            </a:r>
            <a:r>
              <a:rPr lang="en-US" sz="1800" i="1" dirty="0">
                <a:sym typeface="Wingdings" panose="05000000000000000000" pitchFamily="2" charset="2"/>
              </a:rPr>
              <a:t>really</a:t>
            </a:r>
            <a:r>
              <a:rPr lang="en-US" sz="1800" dirty="0">
                <a:sym typeface="Wingdings" panose="05000000000000000000" pitchFamily="2" charset="2"/>
              </a:rPr>
              <a:t> understand Relativity. So it’s my goal to descend from a 10,000 meter overview of the subject into something that can really describe what’s going on.</a:t>
            </a:r>
            <a:endParaRPr lang="en-US" sz="1800" dirty="0"/>
          </a:p>
        </p:txBody>
      </p:sp>
    </p:spTree>
    <p:extLst>
      <p:ext uri="{BB962C8B-B14F-4D97-AF65-F5344CB8AC3E}">
        <p14:creationId xmlns:p14="http://schemas.microsoft.com/office/powerpoint/2010/main" val="333288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Let There Be Light!</a:t>
            </a:r>
          </a:p>
        </p:txBody>
      </p:sp>
      <p:sp>
        <p:nvSpPr>
          <p:cNvPr id="3" name="Slide Number Placeholder 2"/>
          <p:cNvSpPr>
            <a:spLocks noGrp="1"/>
          </p:cNvSpPr>
          <p:nvPr>
            <p:ph type="sldNum" sz="quarter" idx="12"/>
          </p:nvPr>
        </p:nvSpPr>
        <p:spPr/>
        <p:txBody>
          <a:bodyPr/>
          <a:lstStyle/>
          <a:p>
            <a:fld id="{699220EE-F833-44BC-AE3D-ED333047E265}" type="slidenum">
              <a:rPr lang="en-US" smtClean="0"/>
              <a:t>40</a:t>
            </a:fld>
            <a:endParaRPr lang="en-US"/>
          </a:p>
        </p:txBody>
      </p:sp>
      <p:sp>
        <p:nvSpPr>
          <p:cNvPr id="4" name="Content Placeholder 3"/>
          <p:cNvSpPr>
            <a:spLocks noGrp="1"/>
          </p:cNvSpPr>
          <p:nvPr>
            <p:ph sz="quarter" idx="13"/>
          </p:nvPr>
        </p:nvSpPr>
        <p:spPr/>
        <p:txBody>
          <a:bodyPr>
            <a:normAutofit/>
          </a:bodyPr>
          <a:lstStyle/>
          <a:p>
            <a:r>
              <a:rPr lang="en-US" dirty="0"/>
              <a:t>Some time later, T emits two identical photons in opposite directions, each with energy E/2, parallel to Bob’s path.</a:t>
            </a:r>
          </a:p>
          <a:p>
            <a:r>
              <a:rPr lang="en-US" dirty="0">
                <a:solidFill>
                  <a:srgbClr val="FF0000"/>
                </a:solidFill>
              </a:rPr>
              <a:t>TODO: ‘</a:t>
            </a:r>
            <a:r>
              <a:rPr lang="en-US" dirty="0" err="1">
                <a:solidFill>
                  <a:srgbClr val="FF0000"/>
                </a:solidFill>
              </a:rPr>
              <a:t>Nother</a:t>
            </a:r>
            <a:r>
              <a:rPr lang="en-US" dirty="0">
                <a:solidFill>
                  <a:srgbClr val="FF0000"/>
                </a:solidFill>
              </a:rPr>
              <a:t> picture (same as before, but with T emitting the photons)</a:t>
            </a:r>
          </a:p>
          <a:p>
            <a:pPr lvl="1"/>
            <a:r>
              <a:rPr lang="en-US" dirty="0">
                <a:solidFill>
                  <a:srgbClr val="FF0000"/>
                </a:solidFill>
              </a:rPr>
              <a:t>Alice at the top, as before</a:t>
            </a:r>
          </a:p>
          <a:p>
            <a:pPr lvl="1"/>
            <a:r>
              <a:rPr lang="en-US" dirty="0">
                <a:solidFill>
                  <a:srgbClr val="FF0000"/>
                </a:solidFill>
              </a:rPr>
              <a:t>T right below her, at rest, but with two photons (probably just *’s) zooming out from it, one to the left, one to the right</a:t>
            </a:r>
          </a:p>
          <a:p>
            <a:pPr lvl="1"/>
            <a:r>
              <a:rPr lang="en-US" dirty="0">
                <a:solidFill>
                  <a:srgbClr val="FF0000"/>
                </a:solidFill>
              </a:rPr>
              <a:t>Bob’s at the bottom at velocity v</a:t>
            </a:r>
          </a:p>
          <a:p>
            <a:r>
              <a:rPr lang="en-US" dirty="0"/>
              <a:t>Because the photons are equal in energy and heading in opposite directions, T doesn’t move, so it doesn’t change position from either Alice’s or Bob’s point of view.</a:t>
            </a:r>
          </a:p>
          <a:p>
            <a:r>
              <a:rPr lang="en-US" dirty="0"/>
              <a:t>But because of conservation of energy, T’s energy has now diminished by 2 * E / 2 = E.</a:t>
            </a:r>
          </a:p>
          <a:p>
            <a:endParaRPr lang="en-US" dirty="0"/>
          </a:p>
        </p:txBody>
      </p:sp>
    </p:spTree>
    <p:extLst>
      <p:ext uri="{BB962C8B-B14F-4D97-AF65-F5344CB8AC3E}">
        <p14:creationId xmlns:p14="http://schemas.microsoft.com/office/powerpoint/2010/main" val="18397317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574" y="274638"/>
            <a:ext cx="8077200" cy="16303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Let’s Calculate the Energy of T in Two Ways </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Alice’s Way</a:t>
            </a:r>
            <a:br>
              <a:rPr lang="en-US" dirty="0"/>
            </a:b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lide Number Placeholder 2"/>
          <p:cNvSpPr>
            <a:spLocks noGrp="1"/>
          </p:cNvSpPr>
          <p:nvPr>
            <p:ph type="sldNum" sz="quarter" idx="12"/>
          </p:nvPr>
        </p:nvSpPr>
        <p:spPr/>
        <p:txBody>
          <a:bodyPr/>
          <a:lstStyle/>
          <a:p>
            <a:fld id="{699220EE-F833-44BC-AE3D-ED333047E265}" type="slidenum">
              <a:rPr lang="en-US" smtClean="0"/>
              <a:t>41</a:t>
            </a:fld>
            <a:endParaRPr lang="en-US"/>
          </a:p>
        </p:txBody>
      </p:sp>
      <p:sp>
        <p:nvSpPr>
          <p:cNvPr id="2" name="Content Placeholder 1"/>
          <p:cNvSpPr>
            <a:spLocks noGrp="1"/>
          </p:cNvSpPr>
          <p:nvPr>
            <p:ph sz="quarter" idx="13"/>
          </p:nvPr>
        </p:nvSpPr>
        <p:spPr>
          <a:xfrm>
            <a:off x="676274" y="1752600"/>
            <a:ext cx="7543800" cy="1905000"/>
          </a:xfrm>
        </p:spPr>
        <p:txBody>
          <a:bodyPr>
            <a:normAutofit/>
          </a:bodyPr>
          <a:lstStyle/>
          <a:p>
            <a:r>
              <a:rPr lang="en-US" dirty="0"/>
              <a:t>Before the flash: From her POV, T isn’t moving and thus has 0 kinetic energy. </a:t>
            </a:r>
          </a:p>
          <a:p>
            <a:r>
              <a:rPr lang="en-US" dirty="0"/>
              <a:t>So </a:t>
            </a:r>
            <a:r>
              <a:rPr lang="en-US" dirty="0" err="1"/>
              <a:t>Energy</a:t>
            </a:r>
            <a:r>
              <a:rPr lang="en-US" baseline="-25000" dirty="0" err="1"/>
              <a:t>Alice</a:t>
            </a:r>
            <a:r>
              <a:rPr lang="en-US" baseline="-25000" dirty="0"/>
              <a:t> </a:t>
            </a:r>
            <a:r>
              <a:rPr lang="en-US" dirty="0"/>
              <a:t>= </a:t>
            </a:r>
            <a:r>
              <a:rPr lang="en-US" dirty="0" err="1"/>
              <a:t>KE</a:t>
            </a:r>
            <a:r>
              <a:rPr lang="en-US" baseline="-25000" dirty="0" err="1"/>
              <a:t>Alice</a:t>
            </a:r>
            <a:r>
              <a:rPr lang="en-US" dirty="0"/>
              <a:t> = 0</a:t>
            </a:r>
          </a:p>
          <a:p>
            <a:r>
              <a:rPr lang="en-US" dirty="0"/>
              <a:t>After the flash, T now has energy </a:t>
            </a:r>
            <a:r>
              <a:rPr lang="en-US" dirty="0" err="1"/>
              <a:t>Energy</a:t>
            </a:r>
            <a:r>
              <a:rPr lang="en-US" baseline="-25000" dirty="0" err="1"/>
              <a:t>Alice</a:t>
            </a:r>
            <a:r>
              <a:rPr lang="en-US" dirty="0"/>
              <a:t> = </a:t>
            </a:r>
            <a:r>
              <a:rPr lang="en-US" dirty="0" err="1"/>
              <a:t>KE</a:t>
            </a:r>
            <a:r>
              <a:rPr lang="en-US" baseline="-25000" dirty="0" err="1"/>
              <a:t>Alice</a:t>
            </a:r>
            <a:r>
              <a:rPr lang="en-US" baseline="-25000" dirty="0"/>
              <a:t> </a:t>
            </a:r>
            <a:r>
              <a:rPr lang="en-US" dirty="0"/>
              <a:t>– E = -E</a:t>
            </a:r>
          </a:p>
          <a:p>
            <a:pPr lvl="1"/>
            <a:endParaRPr lang="en-US" dirty="0"/>
          </a:p>
          <a:p>
            <a:endParaRPr lang="en-US" dirty="0"/>
          </a:p>
        </p:txBody>
      </p:sp>
    </p:spTree>
    <p:extLst>
      <p:ext uri="{BB962C8B-B14F-4D97-AF65-F5344CB8AC3E}">
        <p14:creationId xmlns:p14="http://schemas.microsoft.com/office/powerpoint/2010/main" val="4055480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574" y="274638"/>
            <a:ext cx="8077200" cy="16303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Let’s Calculate the Energy of T in Two Ways </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Bob’s Way</a:t>
            </a:r>
            <a:br>
              <a:rPr lang="en-US" dirty="0"/>
            </a:b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lide Number Placeholder 2"/>
          <p:cNvSpPr>
            <a:spLocks noGrp="1"/>
          </p:cNvSpPr>
          <p:nvPr>
            <p:ph type="sldNum" sz="quarter" idx="12"/>
          </p:nvPr>
        </p:nvSpPr>
        <p:spPr/>
        <p:txBody>
          <a:bodyPr/>
          <a:lstStyle/>
          <a:p>
            <a:fld id="{699220EE-F833-44BC-AE3D-ED333047E265}" type="slidenum">
              <a:rPr lang="en-US" smtClean="0"/>
              <a:t>42</a:t>
            </a:fld>
            <a:endParaRPr lang="en-US"/>
          </a:p>
        </p:txBody>
      </p:sp>
      <mc:AlternateContent xmlns:mc="http://schemas.openxmlformats.org/markup-compatibility/2006">
        <mc:Choice xmlns:a14="http://schemas.microsoft.com/office/drawing/2010/main" Requires="a14">
          <p:sp>
            <p:nvSpPr>
              <p:cNvPr id="2" name="Content Placeholder 1"/>
              <p:cNvSpPr>
                <a:spLocks noGrp="1"/>
              </p:cNvSpPr>
              <p:nvPr>
                <p:ph sz="quarter" idx="13"/>
              </p:nvPr>
            </p:nvSpPr>
            <p:spPr>
              <a:xfrm>
                <a:off x="685800" y="1600200"/>
                <a:ext cx="7848600" cy="4038600"/>
              </a:xfrm>
            </p:spPr>
            <p:txBody>
              <a:bodyPr>
                <a:normAutofit/>
              </a:bodyPr>
              <a:lstStyle/>
              <a:p>
                <a:r>
                  <a:rPr lang="en-US" dirty="0"/>
                  <a:t>Before the flash: Since T is moving, it has a certain amount of kinetic energy. Call this </a:t>
                </a:r>
                <a:r>
                  <a:rPr lang="en-US" dirty="0" err="1"/>
                  <a:t>KE</a:t>
                </a:r>
                <a:r>
                  <a:rPr lang="en-US" baseline="-25000" dirty="0" err="1"/>
                  <a:t>Bob</a:t>
                </a:r>
                <a:r>
                  <a:rPr lang="en-US" baseline="-25000" dirty="0"/>
                  <a:t> </a:t>
                </a:r>
                <a:r>
                  <a:rPr lang="en-US" dirty="0"/>
                  <a:t> (note that this is the kinetic energy of T, not of Bob, but it’s the kinetic energy from Bob’s POV);</a:t>
                </a:r>
              </a:p>
              <a:p>
                <a:r>
                  <a:rPr lang="en-US" dirty="0"/>
                  <a:t>This is just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where m is the mass of object T and v is Bob’s velocity relative to T.</a:t>
                </a:r>
              </a:p>
              <a:p>
                <a:endParaRPr lang="en-US" dirty="0"/>
              </a:p>
              <a:p>
                <a:pPr lvl="1"/>
                <a:endParaRPr lang="en-US" dirty="0"/>
              </a:p>
              <a:p>
                <a:pPr lvl="1"/>
                <a:endParaRPr lang="en-US" dirty="0"/>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sz="quarter" idx="13"/>
              </p:nvPr>
            </p:nvSpPr>
            <p:spPr>
              <a:xfrm>
                <a:off x="685800" y="1600200"/>
                <a:ext cx="7848600" cy="4038600"/>
              </a:xfrm>
              <a:blipFill>
                <a:blip r:embed="rId2"/>
                <a:stretch>
                  <a:fillRect l="-389" t="-453" r="-311"/>
                </a:stretch>
              </a:blipFill>
            </p:spPr>
            <p:txBody>
              <a:bodyPr/>
              <a:lstStyle/>
              <a:p>
                <a:r>
                  <a:rPr lang="en-US">
                    <a:noFill/>
                  </a:rPr>
                  <a:t> </a:t>
                </a:r>
              </a:p>
            </p:txBody>
          </p:sp>
        </mc:Fallback>
      </mc:AlternateContent>
    </p:spTree>
    <p:extLst>
      <p:ext uri="{BB962C8B-B14F-4D97-AF65-F5344CB8AC3E}">
        <p14:creationId xmlns:p14="http://schemas.microsoft.com/office/powerpoint/2010/main" val="4278306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574" y="274638"/>
            <a:ext cx="8077200" cy="16303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Let’s Calculate the Energy of T in Two Ways </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Bob’s Way</a:t>
            </a:r>
            <a:br>
              <a:rPr lang="en-US" dirty="0"/>
            </a:b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lide Number Placeholder 2"/>
          <p:cNvSpPr>
            <a:spLocks noGrp="1"/>
          </p:cNvSpPr>
          <p:nvPr>
            <p:ph type="sldNum" sz="quarter" idx="12"/>
          </p:nvPr>
        </p:nvSpPr>
        <p:spPr/>
        <p:txBody>
          <a:bodyPr/>
          <a:lstStyle/>
          <a:p>
            <a:fld id="{699220EE-F833-44BC-AE3D-ED333047E265}" type="slidenum">
              <a:rPr lang="en-US" smtClean="0"/>
              <a:t>43</a:t>
            </a:fld>
            <a:endParaRPr lang="en-US"/>
          </a:p>
        </p:txBody>
      </p:sp>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685800" y="1600200"/>
                <a:ext cx="7543800" cy="4038600"/>
              </a:xfrm>
            </p:spPr>
            <p:txBody>
              <a:bodyPr>
                <a:normAutofit/>
              </a:bodyPr>
              <a:lstStyle/>
              <a:p>
                <a:r>
                  <a:rPr lang="en-US" dirty="0"/>
                  <a:t>Before the flash: Since T is moving, it has a certain amount of kinetic energy. Call this </a:t>
                </a:r>
                <a:r>
                  <a:rPr lang="en-US" dirty="0" err="1"/>
                  <a:t>KE</a:t>
                </a:r>
                <a:r>
                  <a:rPr lang="en-US" baseline="-25000" dirty="0" err="1"/>
                  <a:t>Bob</a:t>
                </a:r>
                <a:r>
                  <a:rPr lang="en-US" baseline="-25000" dirty="0"/>
                  <a:t> </a:t>
                </a:r>
                <a:r>
                  <a:rPr lang="en-US" dirty="0"/>
                  <a:t> (note that this is the kinetic energy of T, not of Bob, but it’s the kinetic energy from Bob’s POV);</a:t>
                </a:r>
              </a:p>
              <a:p>
                <a:r>
                  <a:rPr lang="en-US" dirty="0"/>
                  <a:t>This is just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where m is the mass of T and v is Bob’s velocity relative to T.</a:t>
                </a:r>
              </a:p>
              <a:p>
                <a:r>
                  <a:rPr lang="en-US" dirty="0"/>
                  <a:t>After the flash it’s lost energy E, so its energy is </a:t>
                </a:r>
              </a:p>
              <a:p>
                <a:pPr lvl="1"/>
                <a:r>
                  <a:rPr lang="en-US" dirty="0" err="1"/>
                  <a:t>Energy</a:t>
                </a:r>
                <a:r>
                  <a:rPr lang="en-US" baseline="-25000" dirty="0" err="1"/>
                  <a:t>Bob</a:t>
                </a:r>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 E</a:t>
                </a:r>
              </a:p>
              <a:p>
                <a:endParaRPr lang="en-US" dirty="0"/>
              </a:p>
              <a:p>
                <a:endParaRPr lang="en-US" dirty="0"/>
              </a:p>
              <a:p>
                <a:pPr lvl="1"/>
                <a:endParaRPr lang="en-US" dirty="0"/>
              </a:p>
              <a:p>
                <a:pPr lvl="1"/>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685800" y="1600200"/>
                <a:ext cx="7543800" cy="4038600"/>
              </a:xfrm>
              <a:blipFill>
                <a:blip r:embed="rId2"/>
                <a:stretch>
                  <a:fillRect l="-404" t="-453" r="-1213"/>
                </a:stretch>
              </a:blipFill>
            </p:spPr>
            <p:txBody>
              <a:bodyPr/>
              <a:lstStyle/>
              <a:p>
                <a:r>
                  <a:rPr lang="en-US">
                    <a:noFill/>
                  </a:rPr>
                  <a:t> </a:t>
                </a:r>
              </a:p>
            </p:txBody>
          </p:sp>
        </mc:Fallback>
      </mc:AlternateContent>
    </p:spTree>
    <p:extLst>
      <p:ext uri="{BB962C8B-B14F-4D97-AF65-F5344CB8AC3E}">
        <p14:creationId xmlns:p14="http://schemas.microsoft.com/office/powerpoint/2010/main" val="3172883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574" y="274638"/>
            <a:ext cx="8077200" cy="16303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Let’s Calculate the Energy of T in Two Ways </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Bob’s Way</a:t>
            </a:r>
            <a:br>
              <a:rPr lang="en-US" dirty="0"/>
            </a:b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lide Number Placeholder 2"/>
          <p:cNvSpPr>
            <a:spLocks noGrp="1"/>
          </p:cNvSpPr>
          <p:nvPr>
            <p:ph type="sldNum" sz="quarter" idx="12"/>
          </p:nvPr>
        </p:nvSpPr>
        <p:spPr/>
        <p:txBody>
          <a:bodyPr/>
          <a:lstStyle/>
          <a:p>
            <a:fld id="{699220EE-F833-44BC-AE3D-ED333047E265}" type="slidenum">
              <a:rPr lang="en-US" smtClean="0"/>
              <a:t>44</a:t>
            </a:fld>
            <a:endParaRPr lang="en-US"/>
          </a:p>
        </p:txBody>
      </p:sp>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685800" y="1600200"/>
                <a:ext cx="7543800" cy="4038600"/>
              </a:xfrm>
            </p:spPr>
            <p:txBody>
              <a:bodyPr>
                <a:normAutofit/>
              </a:bodyPr>
              <a:lstStyle/>
              <a:p>
                <a:r>
                  <a:rPr lang="en-US" dirty="0"/>
                  <a:t>Before the flash: Since T is moving, it has a certain amount of kinetic energy. Call this </a:t>
                </a:r>
                <a:r>
                  <a:rPr lang="en-US" dirty="0" err="1"/>
                  <a:t>KE</a:t>
                </a:r>
                <a:r>
                  <a:rPr lang="en-US" baseline="-25000" dirty="0" err="1"/>
                  <a:t>Bob</a:t>
                </a:r>
                <a:r>
                  <a:rPr lang="en-US" baseline="-25000" dirty="0"/>
                  <a:t> </a:t>
                </a:r>
                <a:r>
                  <a:rPr lang="en-US" dirty="0"/>
                  <a:t> (note that this is the kinetic energy of T, not of Bob, but it’s the kinetic energy from Bob’s POV);</a:t>
                </a:r>
              </a:p>
              <a:p>
                <a:r>
                  <a:rPr lang="en-US" dirty="0"/>
                  <a:t>This is just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where m is the mass of T and v is Bob’s velocity relative to T.</a:t>
                </a:r>
              </a:p>
              <a:p>
                <a:r>
                  <a:rPr lang="en-US" dirty="0"/>
                  <a:t>After the flash it’s lost energy E, so its energy is </a:t>
                </a:r>
              </a:p>
              <a:p>
                <a:pPr lvl="1"/>
                <a:r>
                  <a:rPr lang="en-US" dirty="0" err="1"/>
                  <a:t>Energy</a:t>
                </a:r>
                <a:r>
                  <a:rPr lang="en-US" baseline="-25000" dirty="0" err="1"/>
                  <a:t>Bob</a:t>
                </a:r>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 E</a:t>
                </a:r>
              </a:p>
              <a:p>
                <a:r>
                  <a:rPr lang="en-US" dirty="0"/>
                  <a:t>But wait, as we saw earlier, under relativity, the frequency of the energy must change. So according to the Relativistic Doppler Effect its energy is actually</a:t>
                </a:r>
              </a:p>
              <a:p>
                <a:pPr lvl="1"/>
                <a:r>
                  <a:rPr lang="en-US" dirty="0" err="1"/>
                  <a:t>Energy</a:t>
                </a:r>
                <a:r>
                  <a:rPr lang="en-US" baseline="-25000" dirty="0" err="1"/>
                  <a:t>Bob</a:t>
                </a:r>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1+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d>
                  </m:oMath>
                </a14:m>
                <a:endParaRPr lang="en-US" dirty="0"/>
              </a:p>
              <a:p>
                <a:endParaRPr lang="en-US" dirty="0"/>
              </a:p>
              <a:p>
                <a:endParaRPr lang="en-US" dirty="0"/>
              </a:p>
              <a:p>
                <a:pPr lvl="1"/>
                <a:endParaRPr lang="en-US" dirty="0"/>
              </a:p>
              <a:p>
                <a:pPr lvl="1"/>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685800" y="1600200"/>
                <a:ext cx="7543800" cy="4038600"/>
              </a:xfrm>
              <a:blipFill>
                <a:blip r:embed="rId2"/>
                <a:stretch>
                  <a:fillRect l="-404" t="-453" r="-1213"/>
                </a:stretch>
              </a:blipFill>
            </p:spPr>
            <p:txBody>
              <a:bodyPr/>
              <a:lstStyle/>
              <a:p>
                <a:r>
                  <a:rPr lang="en-US">
                    <a:noFill/>
                  </a:rPr>
                  <a:t> </a:t>
                </a:r>
              </a:p>
            </p:txBody>
          </p:sp>
        </mc:Fallback>
      </mc:AlternateContent>
    </p:spTree>
    <p:extLst>
      <p:ext uri="{BB962C8B-B14F-4D97-AF65-F5344CB8AC3E}">
        <p14:creationId xmlns:p14="http://schemas.microsoft.com/office/powerpoint/2010/main" val="17960617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574" y="274638"/>
            <a:ext cx="8077200" cy="11731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Who’s Right – Alice or Bob?</a:t>
            </a:r>
            <a:br>
              <a:rPr lang="en-US" dirty="0"/>
            </a:b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lide Number Placeholder 2"/>
          <p:cNvSpPr>
            <a:spLocks noGrp="1"/>
          </p:cNvSpPr>
          <p:nvPr>
            <p:ph type="sldNum" sz="quarter" idx="12"/>
          </p:nvPr>
        </p:nvSpPr>
        <p:spPr/>
        <p:txBody>
          <a:bodyPr/>
          <a:lstStyle/>
          <a:p>
            <a:fld id="{699220EE-F833-44BC-AE3D-ED333047E265}" type="slidenum">
              <a:rPr lang="en-US" smtClean="0"/>
              <a:t>45</a:t>
            </a:fld>
            <a:endParaRPr lang="en-US"/>
          </a:p>
        </p:txBody>
      </p:sp>
      <mc:AlternateContent xmlns:mc="http://schemas.openxmlformats.org/markup-compatibility/2006">
        <mc:Choice xmlns:a14="http://schemas.microsoft.com/office/drawing/2010/main" Requires="a14">
          <p:sp>
            <p:nvSpPr>
              <p:cNvPr id="2" name="Content Placeholder 1"/>
              <p:cNvSpPr>
                <a:spLocks noGrp="1"/>
              </p:cNvSpPr>
              <p:nvPr>
                <p:ph sz="quarter" idx="13"/>
              </p:nvPr>
            </p:nvSpPr>
            <p:spPr>
              <a:xfrm>
                <a:off x="685800" y="1600200"/>
                <a:ext cx="7543800" cy="4038600"/>
              </a:xfrm>
            </p:spPr>
            <p:txBody>
              <a:bodyPr>
                <a:normAutofit/>
              </a:bodyPr>
              <a:lstStyle/>
              <a:p>
                <a:r>
                  <a:rPr lang="en-US" dirty="0"/>
                  <a:t>So Alice thinks T has energy –E</a:t>
                </a:r>
              </a:p>
              <a:p>
                <a:r>
                  <a:rPr lang="en-US" dirty="0"/>
                  <a:t>Bob sees T having energy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1+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d>
                  </m:oMath>
                </a14:m>
                <a:endParaRPr lang="en-US" dirty="0"/>
              </a:p>
              <a:p>
                <a:r>
                  <a:rPr lang="en-US" dirty="0"/>
                  <a:t>But we’ve never </a:t>
                </a:r>
                <a:r>
                  <a:rPr lang="en-US" i="1" dirty="0"/>
                  <a:t>touched</a:t>
                </a:r>
                <a:r>
                  <a:rPr lang="en-US" dirty="0"/>
                  <a:t> T, just observed it from a distance, neither added to nor subtracted from T’s total energy. </a:t>
                </a:r>
              </a:p>
              <a:p>
                <a:r>
                  <a:rPr lang="en-US" dirty="0"/>
                  <a:t>So the two expressions must somehow give the same result. How do we reconcile the two? </a:t>
                </a:r>
              </a:p>
            </p:txBody>
          </p:sp>
        </mc:Choice>
        <mc:Fallback>
          <p:sp>
            <p:nvSpPr>
              <p:cNvPr id="2" name="Content Placeholder 1"/>
              <p:cNvSpPr>
                <a:spLocks noGrp="1" noRot="1" noChangeAspect="1" noMove="1" noResize="1" noEditPoints="1" noAdjustHandles="1" noChangeArrowheads="1" noChangeShapeType="1" noTextEdit="1"/>
              </p:cNvSpPr>
              <p:nvPr>
                <p:ph sz="quarter" idx="13"/>
              </p:nvPr>
            </p:nvSpPr>
            <p:spPr>
              <a:xfrm>
                <a:off x="685800" y="1600200"/>
                <a:ext cx="7543800" cy="4038600"/>
              </a:xfrm>
              <a:blipFill>
                <a:blip r:embed="rId2"/>
                <a:stretch>
                  <a:fillRect l="-404" t="-453"/>
                </a:stretch>
              </a:blipFill>
            </p:spPr>
            <p:txBody>
              <a:bodyPr/>
              <a:lstStyle/>
              <a:p>
                <a:r>
                  <a:rPr lang="en-US">
                    <a:noFill/>
                  </a:rPr>
                  <a:t> </a:t>
                </a:r>
              </a:p>
            </p:txBody>
          </p:sp>
        </mc:Fallback>
      </mc:AlternateContent>
    </p:spTree>
    <p:extLst>
      <p:ext uri="{BB962C8B-B14F-4D97-AF65-F5344CB8AC3E}">
        <p14:creationId xmlns:p14="http://schemas.microsoft.com/office/powerpoint/2010/main" val="29296612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Alice and Bob Reconcile</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(Isn’t that sweet?)</a:t>
            </a:r>
          </a:p>
        </p:txBody>
      </p:sp>
      <p:sp>
        <p:nvSpPr>
          <p:cNvPr id="3" name="Slide Number Placeholder 2"/>
          <p:cNvSpPr>
            <a:spLocks noGrp="1"/>
          </p:cNvSpPr>
          <p:nvPr>
            <p:ph type="sldNum" sz="quarter" idx="12"/>
          </p:nvPr>
        </p:nvSpPr>
        <p:spPr/>
        <p:txBody>
          <a:bodyPr/>
          <a:lstStyle/>
          <a:p>
            <a:fld id="{699220EE-F833-44BC-AE3D-ED333047E265}" type="slidenum">
              <a:rPr lang="en-US" smtClean="0"/>
              <a:t>46</a:t>
            </a:fld>
            <a:endParaRPr lang="en-US"/>
          </a:p>
        </p:txBody>
      </p:sp>
      <mc:AlternateContent xmlns:mc="http://schemas.openxmlformats.org/markup-compatibility/2006">
        <mc:Choice xmlns:a14="http://schemas.microsoft.com/office/drawing/2010/main" Requires="a14">
          <p:sp>
            <p:nvSpPr>
              <p:cNvPr id="2" name="Content Placeholder 1"/>
              <p:cNvSpPr>
                <a:spLocks noGrp="1"/>
              </p:cNvSpPr>
              <p:nvPr>
                <p:ph sz="quarter" idx="13"/>
              </p:nvPr>
            </p:nvSpPr>
            <p:spPr>
              <a:xfrm>
                <a:off x="352426" y="1463040"/>
                <a:ext cx="8181974" cy="4724400"/>
              </a:xfrm>
            </p:spPr>
            <p:txBody>
              <a:bodyPr>
                <a:normAutofit/>
              </a:bodyPr>
              <a:lstStyle/>
              <a:p>
                <a:r>
                  <a:rPr lang="en-US" dirty="0"/>
                  <a:t>So we have:</a:t>
                </a:r>
              </a:p>
              <a:p>
                <a:r>
                  <a:rPr lang="en-US" dirty="0"/>
                  <a:t> –E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1+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d>
                  </m:oMath>
                </a14:m>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sz="quarter" idx="13"/>
              </p:nvPr>
            </p:nvSpPr>
            <p:spPr>
              <a:xfrm>
                <a:off x="352426" y="1463040"/>
                <a:ext cx="8181974" cy="4724400"/>
              </a:xfrm>
              <a:blipFill>
                <a:blip r:embed="rId2"/>
                <a:stretch>
                  <a:fillRect l="-373" t="-258"/>
                </a:stretch>
              </a:blipFill>
            </p:spPr>
            <p:txBody>
              <a:bodyPr/>
              <a:lstStyle/>
              <a:p>
                <a:r>
                  <a:rPr lang="en-US">
                    <a:noFill/>
                  </a:rPr>
                  <a:t> </a:t>
                </a:r>
              </a:p>
            </p:txBody>
          </p:sp>
        </mc:Fallback>
      </mc:AlternateContent>
    </p:spTree>
    <p:extLst>
      <p:ext uri="{BB962C8B-B14F-4D97-AF65-F5344CB8AC3E}">
        <p14:creationId xmlns:p14="http://schemas.microsoft.com/office/powerpoint/2010/main" val="4658745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Alice and Bob Reconcile</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(Isn’t that sweet?)</a:t>
            </a:r>
          </a:p>
        </p:txBody>
      </p:sp>
      <p:sp>
        <p:nvSpPr>
          <p:cNvPr id="3" name="Slide Number Placeholder 2"/>
          <p:cNvSpPr>
            <a:spLocks noGrp="1"/>
          </p:cNvSpPr>
          <p:nvPr>
            <p:ph type="sldNum" sz="quarter" idx="12"/>
          </p:nvPr>
        </p:nvSpPr>
        <p:spPr/>
        <p:txBody>
          <a:bodyPr/>
          <a:lstStyle/>
          <a:p>
            <a:fld id="{699220EE-F833-44BC-AE3D-ED333047E265}" type="slidenum">
              <a:rPr lang="en-US" smtClean="0"/>
              <a:t>47</a:t>
            </a:fld>
            <a:endParaRPr lang="en-US"/>
          </a:p>
        </p:txBody>
      </p:sp>
      <mc:AlternateContent xmlns:mc="http://schemas.openxmlformats.org/markup-compatibility/2006">
        <mc:Choice xmlns:a14="http://schemas.microsoft.com/office/drawing/2010/main" Requires="a14">
          <p:sp>
            <p:nvSpPr>
              <p:cNvPr id="2" name="Content Placeholder 1"/>
              <p:cNvSpPr>
                <a:spLocks noGrp="1"/>
              </p:cNvSpPr>
              <p:nvPr>
                <p:ph sz="quarter" idx="13"/>
              </p:nvPr>
            </p:nvSpPr>
            <p:spPr>
              <a:xfrm>
                <a:off x="352426" y="1463040"/>
                <a:ext cx="8181974" cy="4724400"/>
              </a:xfrm>
            </p:spPr>
            <p:txBody>
              <a:bodyPr>
                <a:normAutofit/>
              </a:bodyPr>
              <a:lstStyle/>
              <a:p>
                <a:r>
                  <a:rPr lang="en-US" dirty="0"/>
                  <a:t>So we have:</a:t>
                </a:r>
              </a:p>
              <a:p>
                <a:r>
                  <a:rPr lang="en-US" dirty="0"/>
                  <a:t> –E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1+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d>
                  </m:oMath>
                </a14:m>
                <a:endParaRPr lang="en-US" dirty="0"/>
              </a:p>
              <a:p>
                <a:r>
                  <a:rPr lang="en-US" dirty="0"/>
                  <a:t>–E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𝐸</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sz="quarter" idx="13"/>
              </p:nvPr>
            </p:nvSpPr>
            <p:spPr>
              <a:xfrm>
                <a:off x="352426" y="1463040"/>
                <a:ext cx="8181974" cy="4724400"/>
              </a:xfrm>
              <a:blipFill>
                <a:blip r:embed="rId2"/>
                <a:stretch>
                  <a:fillRect l="-373" t="-258"/>
                </a:stretch>
              </a:blipFill>
            </p:spPr>
            <p:txBody>
              <a:bodyPr/>
              <a:lstStyle/>
              <a:p>
                <a:r>
                  <a:rPr lang="en-US">
                    <a:noFill/>
                  </a:rPr>
                  <a:t> </a:t>
                </a:r>
              </a:p>
            </p:txBody>
          </p:sp>
        </mc:Fallback>
      </mc:AlternateContent>
    </p:spTree>
    <p:extLst>
      <p:ext uri="{BB962C8B-B14F-4D97-AF65-F5344CB8AC3E}">
        <p14:creationId xmlns:p14="http://schemas.microsoft.com/office/powerpoint/2010/main" val="15678257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Alice and Bob Reconcile</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(Isn’t that sweet?)</a:t>
            </a:r>
          </a:p>
        </p:txBody>
      </p:sp>
      <p:sp>
        <p:nvSpPr>
          <p:cNvPr id="3" name="Slide Number Placeholder 2"/>
          <p:cNvSpPr>
            <a:spLocks noGrp="1"/>
          </p:cNvSpPr>
          <p:nvPr>
            <p:ph type="sldNum" sz="quarter" idx="12"/>
          </p:nvPr>
        </p:nvSpPr>
        <p:spPr/>
        <p:txBody>
          <a:bodyPr/>
          <a:lstStyle/>
          <a:p>
            <a:fld id="{699220EE-F833-44BC-AE3D-ED333047E265}" type="slidenum">
              <a:rPr lang="en-US" smtClean="0"/>
              <a:t>48</a:t>
            </a:fld>
            <a:endParaRPr lang="en-US"/>
          </a:p>
        </p:txBody>
      </p:sp>
      <mc:AlternateContent xmlns:mc="http://schemas.openxmlformats.org/markup-compatibility/2006">
        <mc:Choice xmlns:a14="http://schemas.microsoft.com/office/drawing/2010/main" Requires="a14">
          <p:sp>
            <p:nvSpPr>
              <p:cNvPr id="2" name="Content Placeholder 1"/>
              <p:cNvSpPr>
                <a:spLocks noGrp="1"/>
              </p:cNvSpPr>
              <p:nvPr>
                <p:ph sz="quarter" idx="13"/>
              </p:nvPr>
            </p:nvSpPr>
            <p:spPr>
              <a:xfrm>
                <a:off x="352426" y="1463040"/>
                <a:ext cx="8181974" cy="4724400"/>
              </a:xfrm>
            </p:spPr>
            <p:txBody>
              <a:bodyPr>
                <a:normAutofit/>
              </a:bodyPr>
              <a:lstStyle/>
              <a:p>
                <a:r>
                  <a:rPr lang="en-US" dirty="0"/>
                  <a:t>So we have:</a:t>
                </a:r>
              </a:p>
              <a:p>
                <a:r>
                  <a:rPr lang="en-US" dirty="0"/>
                  <a:t> –E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1+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d>
                  </m:oMath>
                </a14:m>
                <a:endParaRPr lang="en-US" dirty="0"/>
              </a:p>
              <a:p>
                <a:r>
                  <a:rPr lang="en-US" dirty="0"/>
                  <a:t>–E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r>
                      <a:rPr lang="en-US" i="1" smtClean="0">
                        <a:latin typeface="Cambria Math" panose="02040503050406030204" pitchFamily="18" charset="0"/>
                      </a:rPr>
                      <m:t>−</m:t>
                    </m:r>
                    <m:r>
                      <a:rPr lang="en-US" b="0" i="1" smtClean="0">
                        <a:latin typeface="Cambria Math" panose="02040503050406030204" pitchFamily="18" charset="0"/>
                      </a:rPr>
                      <m:t>𝐸</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endParaRPr lang="en-US" dirty="0"/>
              </a:p>
              <a:p>
                <a:r>
                  <a:rPr lang="en-US" dirty="0"/>
                  <a:t>0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m:t>
                    </m:r>
                    <m:r>
                      <a:rPr lang="en-US" b="0" i="1" smtClean="0">
                        <a:latin typeface="Cambria Math" panose="02040503050406030204" pitchFamily="18" charset="0"/>
                      </a:rPr>
                      <m:t> </m:t>
                    </m:r>
                    <m:r>
                      <a:rPr lang="en-US" b="0" i="1" smtClean="0">
                        <a:latin typeface="Cambria Math" panose="02040503050406030204" pitchFamily="18" charset="0"/>
                      </a:rPr>
                      <m:t>𝐸</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(the –E’s on both sides cancel)</a:t>
                </a:r>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sz="quarter" idx="13"/>
              </p:nvPr>
            </p:nvSpPr>
            <p:spPr>
              <a:xfrm>
                <a:off x="352426" y="1463040"/>
                <a:ext cx="8181974" cy="4724400"/>
              </a:xfrm>
              <a:blipFill>
                <a:blip r:embed="rId2"/>
                <a:stretch>
                  <a:fillRect l="-373" t="-258"/>
                </a:stretch>
              </a:blipFill>
            </p:spPr>
            <p:txBody>
              <a:bodyPr/>
              <a:lstStyle/>
              <a:p>
                <a:r>
                  <a:rPr lang="en-US">
                    <a:noFill/>
                  </a:rPr>
                  <a:t> </a:t>
                </a:r>
              </a:p>
            </p:txBody>
          </p:sp>
        </mc:Fallback>
      </mc:AlternateContent>
    </p:spTree>
    <p:extLst>
      <p:ext uri="{BB962C8B-B14F-4D97-AF65-F5344CB8AC3E}">
        <p14:creationId xmlns:p14="http://schemas.microsoft.com/office/powerpoint/2010/main" val="27102509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Alice and Bob Reconcile</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(Isn’t that sweet?)</a:t>
            </a:r>
          </a:p>
        </p:txBody>
      </p:sp>
      <p:sp>
        <p:nvSpPr>
          <p:cNvPr id="3" name="Slide Number Placeholder 2"/>
          <p:cNvSpPr>
            <a:spLocks noGrp="1"/>
          </p:cNvSpPr>
          <p:nvPr>
            <p:ph type="sldNum" sz="quarter" idx="12"/>
          </p:nvPr>
        </p:nvSpPr>
        <p:spPr/>
        <p:txBody>
          <a:bodyPr/>
          <a:lstStyle/>
          <a:p>
            <a:fld id="{699220EE-F833-44BC-AE3D-ED333047E265}" type="slidenum">
              <a:rPr lang="en-US" smtClean="0"/>
              <a:t>49</a:t>
            </a:fld>
            <a:endParaRPr lang="en-US"/>
          </a:p>
        </p:txBody>
      </p:sp>
      <mc:AlternateContent xmlns:mc="http://schemas.openxmlformats.org/markup-compatibility/2006">
        <mc:Choice xmlns:a14="http://schemas.microsoft.com/office/drawing/2010/main" Requires="a14">
          <p:sp>
            <p:nvSpPr>
              <p:cNvPr id="2" name="Content Placeholder 1"/>
              <p:cNvSpPr>
                <a:spLocks noGrp="1"/>
              </p:cNvSpPr>
              <p:nvPr>
                <p:ph sz="quarter" idx="13"/>
              </p:nvPr>
            </p:nvSpPr>
            <p:spPr>
              <a:xfrm>
                <a:off x="352426" y="1463040"/>
                <a:ext cx="8181974" cy="4724400"/>
              </a:xfrm>
            </p:spPr>
            <p:txBody>
              <a:bodyPr>
                <a:normAutofit/>
              </a:bodyPr>
              <a:lstStyle/>
              <a:p>
                <a:r>
                  <a:rPr lang="en-US" dirty="0"/>
                  <a:t>So we have:</a:t>
                </a:r>
              </a:p>
              <a:p>
                <a:r>
                  <a:rPr lang="en-US" dirty="0"/>
                  <a:t> –E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1+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d>
                  </m:oMath>
                </a14:m>
                <a:endParaRPr lang="en-US" dirty="0"/>
              </a:p>
              <a:p>
                <a:r>
                  <a:rPr lang="en-US" dirty="0"/>
                  <a:t>–E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𝐸</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endParaRPr lang="en-US" dirty="0"/>
              </a:p>
              <a:p>
                <a:r>
                  <a:rPr lang="en-US" dirty="0"/>
                  <a:t>0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 </m:t>
                    </m:r>
                    <m:r>
                      <a:rPr lang="en-US" b="0" i="1" smtClean="0">
                        <a:latin typeface="Cambria Math" panose="02040503050406030204" pitchFamily="18" charset="0"/>
                      </a:rPr>
                      <m:t>𝐸</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(the –E’s on both sides cancel)</a:t>
                </a:r>
              </a:p>
              <a:p>
                <a:r>
                  <a:rPr lang="en-US" dirty="0"/>
                  <a:t>E</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endParaRPr lang="en-US" dirty="0"/>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sz="quarter" idx="13"/>
              </p:nvPr>
            </p:nvSpPr>
            <p:spPr>
              <a:xfrm>
                <a:off x="352426" y="1463040"/>
                <a:ext cx="8181974" cy="4724400"/>
              </a:xfrm>
              <a:blipFill>
                <a:blip r:embed="rId2"/>
                <a:stretch>
                  <a:fillRect l="-373" t="-258"/>
                </a:stretch>
              </a:blipFill>
            </p:spPr>
            <p:txBody>
              <a:bodyPr/>
              <a:lstStyle/>
              <a:p>
                <a:r>
                  <a:rPr lang="en-US">
                    <a:noFill/>
                  </a:rPr>
                  <a:t> </a:t>
                </a:r>
              </a:p>
            </p:txBody>
          </p:sp>
        </mc:Fallback>
      </mc:AlternateContent>
    </p:spTree>
    <p:extLst>
      <p:ext uri="{BB962C8B-B14F-4D97-AF65-F5344CB8AC3E}">
        <p14:creationId xmlns:p14="http://schemas.microsoft.com/office/powerpoint/2010/main" val="1343108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My Credentials</a:t>
            </a:r>
          </a:p>
        </p:txBody>
      </p:sp>
      <p:sp>
        <p:nvSpPr>
          <p:cNvPr id="3" name="Slide Number Placeholder 2"/>
          <p:cNvSpPr>
            <a:spLocks noGrp="1"/>
          </p:cNvSpPr>
          <p:nvPr>
            <p:ph type="sldNum" sz="quarter" idx="12"/>
          </p:nvPr>
        </p:nvSpPr>
        <p:spPr/>
        <p:txBody>
          <a:bodyPr/>
          <a:lstStyle/>
          <a:p>
            <a:fld id="{699220EE-F833-44BC-AE3D-ED333047E265}" type="slidenum">
              <a:rPr lang="en-US" smtClean="0"/>
              <a:t>5</a:t>
            </a:fld>
            <a:endParaRPr lang="en-US"/>
          </a:p>
        </p:txBody>
      </p:sp>
      <p:sp>
        <p:nvSpPr>
          <p:cNvPr id="4" name="Content Placeholder 3"/>
          <p:cNvSpPr>
            <a:spLocks noGrp="1"/>
          </p:cNvSpPr>
          <p:nvPr>
            <p:ph sz="quarter" idx="13"/>
          </p:nvPr>
        </p:nvSpPr>
        <p:spPr>
          <a:xfrm>
            <a:off x="609600" y="1600200"/>
            <a:ext cx="7924800" cy="4114800"/>
          </a:xfrm>
        </p:spPr>
        <p:txBody>
          <a:bodyPr/>
          <a:lstStyle/>
          <a:p>
            <a:pPr marL="0" indent="0">
              <a:buNone/>
            </a:pPr>
            <a:endParaRPr lang="en-US" dirty="0"/>
          </a:p>
        </p:txBody>
      </p:sp>
    </p:spTree>
    <p:extLst>
      <p:ext uri="{BB962C8B-B14F-4D97-AF65-F5344CB8AC3E}">
        <p14:creationId xmlns:p14="http://schemas.microsoft.com/office/powerpoint/2010/main" val="18560243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Alice and Bob Reconcile</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(Isn’t that sweet?)</a:t>
            </a:r>
          </a:p>
        </p:txBody>
      </p:sp>
      <p:sp>
        <p:nvSpPr>
          <p:cNvPr id="3" name="Slide Number Placeholder 2"/>
          <p:cNvSpPr>
            <a:spLocks noGrp="1"/>
          </p:cNvSpPr>
          <p:nvPr>
            <p:ph type="sldNum" sz="quarter" idx="12"/>
          </p:nvPr>
        </p:nvSpPr>
        <p:spPr/>
        <p:txBody>
          <a:bodyPr/>
          <a:lstStyle/>
          <a:p>
            <a:fld id="{699220EE-F833-44BC-AE3D-ED333047E265}" type="slidenum">
              <a:rPr lang="en-US" smtClean="0"/>
              <a:t>50</a:t>
            </a:fld>
            <a:endParaRPr lang="en-US"/>
          </a:p>
        </p:txBody>
      </p:sp>
      <mc:AlternateContent xmlns:mc="http://schemas.openxmlformats.org/markup-compatibility/2006">
        <mc:Choice xmlns:a14="http://schemas.microsoft.com/office/drawing/2010/main" Requires="a14">
          <p:sp>
            <p:nvSpPr>
              <p:cNvPr id="2" name="Content Placeholder 1"/>
              <p:cNvSpPr>
                <a:spLocks noGrp="1"/>
              </p:cNvSpPr>
              <p:nvPr>
                <p:ph sz="quarter" idx="13"/>
              </p:nvPr>
            </p:nvSpPr>
            <p:spPr>
              <a:xfrm>
                <a:off x="352426" y="1463040"/>
                <a:ext cx="8181974" cy="4724400"/>
              </a:xfrm>
            </p:spPr>
            <p:txBody>
              <a:bodyPr>
                <a:normAutofit/>
              </a:bodyPr>
              <a:lstStyle/>
              <a:p>
                <a:r>
                  <a:rPr lang="en-US" dirty="0"/>
                  <a:t>So we have:</a:t>
                </a:r>
              </a:p>
              <a:p>
                <a:r>
                  <a:rPr lang="en-US" dirty="0"/>
                  <a:t> –E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1+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d>
                  </m:oMath>
                </a14:m>
                <a:endParaRPr lang="en-US" dirty="0"/>
              </a:p>
              <a:p>
                <a:r>
                  <a:rPr lang="en-US" dirty="0"/>
                  <a:t>–E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𝐸</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endParaRPr lang="en-US" dirty="0"/>
              </a:p>
              <a:p>
                <a:r>
                  <a:rPr lang="en-US" dirty="0"/>
                  <a:t>0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𝐸</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(the –E’s on both sides cancel)</a:t>
                </a:r>
              </a:p>
              <a:p>
                <a:r>
                  <a:rPr lang="en-US" dirty="0"/>
                  <a:t>E</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𝐸</m:t>
                        </m:r>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 </a:t>
                </a:r>
                <a14:m>
                  <m:oMath xmlns:m="http://schemas.openxmlformats.org/officeDocument/2006/math">
                    <m:r>
                      <m:rPr>
                        <m:sty m:val="p"/>
                      </m:rPr>
                      <a:rPr lang="en-US">
                        <a:latin typeface="Cambria Math" panose="02040503050406030204" pitchFamily="18" charset="0"/>
                      </a:rPr>
                      <m:t>m</m:t>
                    </m:r>
                  </m:oMath>
                </a14:m>
                <a:r>
                  <a:rPr lang="en-US" dirty="0"/>
                  <a:t>		(the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r>
                      <a:rPr lang="en-US" i="1">
                        <a:latin typeface="Cambria Math" panose="02040503050406030204" pitchFamily="18" charset="0"/>
                      </a:rPr>
                      <m:t> </m:t>
                    </m:r>
                    <m:r>
                      <m:rPr>
                        <m:sty m:val="p"/>
                      </m:rPr>
                      <a:rPr lang="en-US">
                        <a:latin typeface="Cambria Math" panose="02040503050406030204" pitchFamily="18" charset="0"/>
                      </a:rPr>
                      <m:t>terms</m:t>
                    </m:r>
                    <m:r>
                      <a:rPr lang="en-US">
                        <a:latin typeface="Cambria Math" panose="02040503050406030204" pitchFamily="18" charset="0"/>
                      </a:rPr>
                      <m:t> </m:t>
                    </m:r>
                    <m:r>
                      <m:rPr>
                        <m:sty m:val="p"/>
                      </m:rPr>
                      <a:rPr lang="en-US">
                        <a:latin typeface="Cambria Math" panose="02040503050406030204" pitchFamily="18" charset="0"/>
                      </a:rPr>
                      <m:t>cancel</m:t>
                    </m:r>
                    <m:r>
                      <a:rPr lang="en-US">
                        <a:latin typeface="Cambria Math" panose="02040503050406030204" pitchFamily="18" charset="0"/>
                      </a:rPr>
                      <m:t>)</m:t>
                    </m:r>
                  </m:oMath>
                </a14:m>
                <a:endParaRPr lang="en-US" dirty="0"/>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sz="quarter" idx="13"/>
              </p:nvPr>
            </p:nvSpPr>
            <p:spPr>
              <a:xfrm>
                <a:off x="352426" y="1463040"/>
                <a:ext cx="8181974" cy="4724400"/>
              </a:xfrm>
              <a:blipFill>
                <a:blip r:embed="rId2"/>
                <a:stretch>
                  <a:fillRect l="-373" t="-258"/>
                </a:stretch>
              </a:blipFill>
            </p:spPr>
            <p:txBody>
              <a:bodyPr/>
              <a:lstStyle/>
              <a:p>
                <a:r>
                  <a:rPr lang="en-US">
                    <a:noFill/>
                  </a:rPr>
                  <a:t> </a:t>
                </a:r>
              </a:p>
            </p:txBody>
          </p:sp>
        </mc:Fallback>
      </mc:AlternateContent>
    </p:spTree>
    <p:extLst>
      <p:ext uri="{BB962C8B-B14F-4D97-AF65-F5344CB8AC3E}">
        <p14:creationId xmlns:p14="http://schemas.microsoft.com/office/powerpoint/2010/main" val="453452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Alice and Bob Reconcile</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(Isn’t that sweet?)</a:t>
            </a:r>
          </a:p>
        </p:txBody>
      </p:sp>
      <p:sp>
        <p:nvSpPr>
          <p:cNvPr id="3" name="Slide Number Placeholder 2"/>
          <p:cNvSpPr>
            <a:spLocks noGrp="1"/>
          </p:cNvSpPr>
          <p:nvPr>
            <p:ph type="sldNum" sz="quarter" idx="12"/>
          </p:nvPr>
        </p:nvSpPr>
        <p:spPr/>
        <p:txBody>
          <a:bodyPr/>
          <a:lstStyle/>
          <a:p>
            <a:fld id="{699220EE-F833-44BC-AE3D-ED333047E265}" type="slidenum">
              <a:rPr lang="en-US" smtClean="0"/>
              <a:t>51</a:t>
            </a:fld>
            <a:endParaRPr lang="en-US"/>
          </a:p>
        </p:txBody>
      </p:sp>
      <mc:AlternateContent xmlns:mc="http://schemas.openxmlformats.org/markup-compatibility/2006">
        <mc:Choice xmlns:a14="http://schemas.microsoft.com/office/drawing/2010/main" Requires="a14">
          <p:sp>
            <p:nvSpPr>
              <p:cNvPr id="2" name="Content Placeholder 1"/>
              <p:cNvSpPr>
                <a:spLocks noGrp="1"/>
              </p:cNvSpPr>
              <p:nvPr>
                <p:ph sz="quarter" idx="13"/>
              </p:nvPr>
            </p:nvSpPr>
            <p:spPr>
              <a:xfrm>
                <a:off x="352426" y="1463040"/>
                <a:ext cx="8181974" cy="4724400"/>
              </a:xfrm>
            </p:spPr>
            <p:txBody>
              <a:bodyPr>
                <a:normAutofit/>
              </a:bodyPr>
              <a:lstStyle/>
              <a:p>
                <a:r>
                  <a:rPr lang="en-US" dirty="0"/>
                  <a:t>So we have:</a:t>
                </a:r>
              </a:p>
              <a:p>
                <a:r>
                  <a:rPr lang="en-US" dirty="0"/>
                  <a:t> –E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1+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d>
                  </m:oMath>
                </a14:m>
                <a:endParaRPr lang="en-US" dirty="0"/>
              </a:p>
              <a:p>
                <a:r>
                  <a:rPr lang="en-US" dirty="0"/>
                  <a:t>–E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𝐸</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endParaRPr lang="en-US" dirty="0"/>
              </a:p>
              <a:p>
                <a:r>
                  <a:rPr lang="en-US" dirty="0"/>
                  <a:t>0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𝐸</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r>
                      <a:rPr lang="en-US" b="0" i="0" smtClean="0">
                        <a:latin typeface="Cambria Math" panose="02040503050406030204" pitchFamily="18" charset="0"/>
                      </a:rPr>
                      <m:t>  </m:t>
                    </m:r>
                  </m:oMath>
                </a14:m>
                <a:r>
                  <a:rPr lang="en-US" dirty="0"/>
                  <a:t>(the –E’s on both sides cancel)</a:t>
                </a:r>
              </a:p>
              <a:p>
                <a:r>
                  <a:rPr lang="en-US" dirty="0"/>
                  <a:t>E</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𝐸</m:t>
                        </m:r>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 </a:t>
                </a:r>
                <a14:m>
                  <m:oMath xmlns:m="http://schemas.openxmlformats.org/officeDocument/2006/math">
                    <m:r>
                      <m:rPr>
                        <m:sty m:val="p"/>
                      </m:rPr>
                      <a:rPr lang="en-US">
                        <a:latin typeface="Cambria Math" panose="02040503050406030204" pitchFamily="18" charset="0"/>
                      </a:rPr>
                      <m:t>m</m:t>
                    </m:r>
                  </m:oMath>
                </a14:m>
                <a:r>
                  <a:rPr lang="en-US" dirty="0"/>
                  <a:t>	(the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r>
                      <a:rPr lang="en-US" i="1">
                        <a:latin typeface="Cambria Math" panose="02040503050406030204" pitchFamily="18" charset="0"/>
                      </a:rPr>
                      <m:t> </m:t>
                    </m:r>
                    <m:r>
                      <m:rPr>
                        <m:sty m:val="p"/>
                      </m:rPr>
                      <a:rPr lang="en-US">
                        <a:latin typeface="Cambria Math" panose="02040503050406030204" pitchFamily="18" charset="0"/>
                      </a:rPr>
                      <m:t>terms</m:t>
                    </m:r>
                    <m:r>
                      <a:rPr lang="en-US">
                        <a:latin typeface="Cambria Math" panose="02040503050406030204" pitchFamily="18" charset="0"/>
                      </a:rPr>
                      <m:t> </m:t>
                    </m:r>
                    <m:r>
                      <m:rPr>
                        <m:sty m:val="p"/>
                      </m:rPr>
                      <a:rPr lang="en-US">
                        <a:latin typeface="Cambria Math" panose="02040503050406030204" pitchFamily="18" charset="0"/>
                      </a:rPr>
                      <m:t>cancel</m:t>
                    </m:r>
                    <m:r>
                      <a:rPr lang="en-US">
                        <a:latin typeface="Cambria Math" panose="02040503050406030204" pitchFamily="18" charset="0"/>
                      </a:rPr>
                      <m:t>)</m:t>
                    </m:r>
                  </m:oMath>
                </a14:m>
                <a:endParaRPr lang="en-US" dirty="0"/>
              </a:p>
              <a:p>
                <a:r>
                  <a:rPr lang="en-US" dirty="0"/>
                  <a:t>E = </a:t>
                </a:r>
                <a14:m>
                  <m:oMath xmlns:m="http://schemas.openxmlformats.org/officeDocument/2006/math">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oMath>
                </a14:m>
                <a:r>
                  <a:rPr lang="en-US" dirty="0"/>
                  <a:t>	(TADA!)</a:t>
                </a:r>
              </a:p>
              <a:p>
                <a:endParaRPr lang="en-US" b="1" dirty="0"/>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sz="quarter" idx="13"/>
              </p:nvPr>
            </p:nvSpPr>
            <p:spPr>
              <a:xfrm>
                <a:off x="352426" y="1463040"/>
                <a:ext cx="8181974" cy="4724400"/>
              </a:xfrm>
              <a:blipFill>
                <a:blip r:embed="rId2"/>
                <a:stretch>
                  <a:fillRect l="-373" t="-258"/>
                </a:stretch>
              </a:blipFill>
            </p:spPr>
            <p:txBody>
              <a:bodyPr/>
              <a:lstStyle/>
              <a:p>
                <a:r>
                  <a:rPr lang="en-US">
                    <a:noFill/>
                  </a:rPr>
                  <a:t> </a:t>
                </a:r>
              </a:p>
            </p:txBody>
          </p:sp>
        </mc:Fallback>
      </mc:AlternateContent>
      <p:pic>
        <p:nvPicPr>
          <p:cNvPr id="1026" name="Picture 2" descr="Image result for sid harris">
            <a:extLst>
              <a:ext uri="{FF2B5EF4-FFF2-40B4-BE49-F238E27FC236}">
                <a16:creationId xmlns:a16="http://schemas.microsoft.com/office/drawing/2014/main" id="{4410311A-C3C6-4705-8C0F-1C3AA4F5D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1" y="1574825"/>
            <a:ext cx="3434862" cy="388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98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WAIT A MINUTE!</a:t>
            </a:r>
          </a:p>
        </p:txBody>
      </p:sp>
      <p:sp>
        <p:nvSpPr>
          <p:cNvPr id="3" name="Slide Number Placeholder 2"/>
          <p:cNvSpPr>
            <a:spLocks noGrp="1"/>
          </p:cNvSpPr>
          <p:nvPr>
            <p:ph type="sldNum" sz="quarter" idx="12"/>
          </p:nvPr>
        </p:nvSpPr>
        <p:spPr/>
        <p:txBody>
          <a:bodyPr/>
          <a:lstStyle/>
          <a:p>
            <a:fld id="{699220EE-F833-44BC-AE3D-ED333047E265}" type="slidenum">
              <a:rPr lang="en-US" smtClean="0"/>
              <a:t>52</a:t>
            </a:fld>
            <a:endParaRPr lang="en-US"/>
          </a:p>
        </p:txBody>
      </p:sp>
      <p:sp>
        <p:nvSpPr>
          <p:cNvPr id="2" name="Content Placeholder 1"/>
          <p:cNvSpPr>
            <a:spLocks noGrp="1"/>
          </p:cNvSpPr>
          <p:nvPr>
            <p:ph sz="quarter" idx="13"/>
          </p:nvPr>
        </p:nvSpPr>
        <p:spPr>
          <a:xfrm>
            <a:off x="609600" y="1600200"/>
            <a:ext cx="4343400" cy="4114800"/>
          </a:xfrm>
        </p:spPr>
        <p:txBody>
          <a:bodyPr>
            <a:normAutofit/>
          </a:bodyPr>
          <a:lstStyle/>
          <a:p>
            <a:r>
              <a:rPr lang="en-US" dirty="0"/>
              <a:t>I thought the point of this presentation was to show that E was </a:t>
            </a:r>
            <a:r>
              <a:rPr lang="en-US" sz="3200" b="1" i="1" u="sng" dirty="0">
                <a:solidFill>
                  <a:srgbClr val="FFFF00"/>
                </a:solidFill>
              </a:rPr>
              <a:t>NOT</a:t>
            </a:r>
            <a:r>
              <a:rPr lang="en-US" dirty="0"/>
              <a:t> equal to mc</a:t>
            </a:r>
            <a:r>
              <a:rPr lang="en-US" baseline="30000" dirty="0"/>
              <a:t>2 </a:t>
            </a:r>
            <a:r>
              <a:rPr lang="en-US" dirty="0"/>
              <a:t>!!!!!!!!!!</a:t>
            </a:r>
          </a:p>
          <a:p>
            <a:r>
              <a:rPr lang="en-US" dirty="0"/>
              <a:t>But the argument we used was essentially the one Einstein used.</a:t>
            </a:r>
          </a:p>
          <a:p>
            <a:r>
              <a:rPr lang="en-US" dirty="0"/>
              <a:t>So where did he go wrong? Any guesses?</a:t>
            </a:r>
          </a:p>
          <a:p>
            <a:endParaRPr lang="en-US" dirty="0"/>
          </a:p>
        </p:txBody>
      </p:sp>
      <p:pic>
        <p:nvPicPr>
          <p:cNvPr id="5" name="Picture 4" descr="Image result for sid harris">
            <a:extLst>
              <a:ext uri="{FF2B5EF4-FFF2-40B4-BE49-F238E27FC236}">
                <a16:creationId xmlns:a16="http://schemas.microsoft.com/office/drawing/2014/main" id="{057F351B-2E71-4D80-91BF-9B140C787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6250" y="1600200"/>
            <a:ext cx="329938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7490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Einstein’s “Mistake”</a:t>
            </a:r>
          </a:p>
        </p:txBody>
      </p:sp>
      <p:sp>
        <p:nvSpPr>
          <p:cNvPr id="3" name="Slide Number Placeholder 2"/>
          <p:cNvSpPr>
            <a:spLocks noGrp="1"/>
          </p:cNvSpPr>
          <p:nvPr>
            <p:ph type="sldNum" sz="quarter" idx="12"/>
          </p:nvPr>
        </p:nvSpPr>
        <p:spPr/>
        <p:txBody>
          <a:bodyPr/>
          <a:lstStyle/>
          <a:p>
            <a:fld id="{699220EE-F833-44BC-AE3D-ED333047E265}" type="slidenum">
              <a:rPr lang="en-US" smtClean="0"/>
              <a:t>53</a:t>
            </a:fld>
            <a:endParaRPr lang="en-US"/>
          </a:p>
        </p:txBody>
      </p:sp>
      <mc:AlternateContent xmlns:mc="http://schemas.openxmlformats.org/markup-compatibility/2006">
        <mc:Choice xmlns:a14="http://schemas.microsoft.com/office/drawing/2010/main" Requires="a14">
          <p:sp>
            <p:nvSpPr>
              <p:cNvPr id="2" name="Content Placeholder 1"/>
              <p:cNvSpPr>
                <a:spLocks noGrp="1"/>
              </p:cNvSpPr>
              <p:nvPr>
                <p:ph sz="quarter" idx="13"/>
              </p:nvPr>
            </p:nvSpPr>
            <p:spPr/>
            <p:txBody>
              <a:bodyPr>
                <a:normAutofit lnSpcReduction="10000"/>
              </a:bodyPr>
              <a:lstStyle/>
              <a:p>
                <a:r>
                  <a:rPr lang="en-US" dirty="0"/>
                  <a:t>Some 30 or so slides ago, in </a:t>
                </a:r>
                <a:r>
                  <a:rPr lang="en-US"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rPr>
                  <a:t>The Binomial Approximation of </a:t>
                </a:r>
                <a:r>
                  <a:rPr lang="en-US"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ymbol" panose="05050102010706020507" pitchFamily="18" charset="2"/>
                    <a:ea typeface="+mj-ea"/>
                    <a:cs typeface="+mj-cs"/>
                  </a:rPr>
                  <a:t>g</a:t>
                </a:r>
                <a:r>
                  <a:rPr lang="en-US" dirty="0"/>
                  <a:t>, I showed that even at a speed of 1,000,000 km/sec, we got an excellent approximation to </a:t>
                </a:r>
                <a:r>
                  <a:rPr lang="en-US" dirty="0">
                    <a:latin typeface="Symbol" panose="05050102010706020507" pitchFamily="18" charset="2"/>
                  </a:rPr>
                  <a:t>g</a:t>
                </a:r>
                <a:r>
                  <a:rPr lang="en-US" dirty="0"/>
                  <a:t> by using just 2 terms of the binomial expansion. Which is what Einstein used.</a:t>
                </a:r>
              </a:p>
              <a:p>
                <a:r>
                  <a:rPr lang="en-US" dirty="0"/>
                  <a:t>But that was only an approximation. So in the </a:t>
                </a:r>
                <a:r>
                  <a:rPr lang="en-US"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Let’s Calculate the Energy of T in Two Ways – Bob’s Way</a:t>
                </a:r>
                <a:r>
                  <a:rPr lang="en-US" dirty="0"/>
                  <a:t> slide, instead of writing </a:t>
                </a:r>
                <a:r>
                  <a:rPr lang="en-US" dirty="0" err="1"/>
                  <a:t>Energy</a:t>
                </a:r>
                <a:r>
                  <a:rPr lang="en-US" baseline="-25000" dirty="0" err="1"/>
                  <a:t>Bob</a:t>
                </a:r>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1+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d>
                  </m:oMath>
                </a14:m>
                <a:r>
                  <a:rPr lang="en-US" dirty="0"/>
                  <a:t>, I should have used the </a:t>
                </a:r>
                <a:r>
                  <a:rPr lang="en-US" dirty="0">
                    <a:solidFill>
                      <a:srgbClr val="FFFF00"/>
                    </a:solidFill>
                  </a:rPr>
                  <a:t>full value</a:t>
                </a:r>
                <a:r>
                  <a:rPr lang="en-US" dirty="0"/>
                  <a:t> of </a:t>
                </a:r>
                <a:r>
                  <a:rPr lang="en-US" dirty="0">
                    <a:latin typeface="Symbol" panose="05050102010706020507" pitchFamily="18" charset="2"/>
                  </a:rPr>
                  <a:t>g</a:t>
                </a:r>
                <a:r>
                  <a:rPr lang="en-US" dirty="0"/>
                  <a:t>’s binomial expansion, </a:t>
                </a:r>
                <a:r>
                  <a:rPr lang="en-US" dirty="0">
                    <a:solidFill>
                      <a:srgbClr val="FFFF00"/>
                    </a:solidFill>
                  </a:rPr>
                  <a:t>not just the approximation</a:t>
                </a:r>
                <a:r>
                  <a:rPr lang="en-US" dirty="0"/>
                  <a:t>.</a:t>
                </a:r>
              </a:p>
              <a:p>
                <a:r>
                  <a:rPr lang="en-US" dirty="0"/>
                  <a:t>So the true equation is really (with </a:t>
                </a:r>
                <a:r>
                  <a:rPr lang="en-US" dirty="0">
                    <a:latin typeface="Symbol" panose="05050102010706020507" pitchFamily="18" charset="2"/>
                  </a:rPr>
                  <a:t>b</a:t>
                </a:r>
                <a:r>
                  <a:rPr lang="en-US" dirty="0"/>
                  <a:t> = v/c) and </a:t>
                </a:r>
              </a:p>
              <a:p>
                <a:pPr lvl="1"/>
                <a14:m>
                  <m:oMath xmlns:m="http://schemas.openxmlformats.org/officeDocument/2006/math">
                    <m:r>
                      <m:rPr>
                        <m:nor/>
                      </m:rPr>
                      <a:rPr lang="en-US" dirty="0">
                        <a:solidFill>
                          <a:srgbClr val="FFFF00"/>
                        </a:solidFill>
                        <a:latin typeface="Symbol" panose="05050102010706020507" pitchFamily="18" charset="2"/>
                      </a:rPr>
                      <m:t>g</m:t>
                    </m:r>
                    <m:r>
                      <a:rPr lang="en-US" i="1">
                        <a:solidFill>
                          <a:srgbClr val="FFFF00"/>
                        </a:solidFill>
                        <a:latin typeface="Cambria Math" panose="02040503050406030204" pitchFamily="18" charset="0"/>
                      </a:rPr>
                      <m:t>=1+ </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1</m:t>
                        </m:r>
                      </m:num>
                      <m:den>
                        <m:r>
                          <a:rPr lang="en-US" i="1">
                            <a:solidFill>
                              <a:srgbClr val="FFFF00"/>
                            </a:solidFill>
                            <a:latin typeface="Cambria Math" panose="02040503050406030204" pitchFamily="18" charset="0"/>
                          </a:rPr>
                          <m:t>2</m:t>
                        </m:r>
                      </m:den>
                    </m:f>
                    <m:sSup>
                      <m:sSupPr>
                        <m:ctrlPr>
                          <a:rPr lang="en-US" i="1" dirty="0">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dirty="0">
                            <a:solidFill>
                              <a:srgbClr val="FFFF00"/>
                            </a:solidFill>
                            <a:latin typeface="Cambria Math" panose="02040503050406030204" pitchFamily="18" charset="0"/>
                          </a:rPr>
                          <m:t>2</m:t>
                        </m:r>
                      </m:sup>
                    </m:sSup>
                    <m:r>
                      <a:rPr lang="en-US" i="1">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3</m:t>
                        </m:r>
                      </m:num>
                      <m:den>
                        <m:r>
                          <a:rPr lang="en-US" i="1">
                            <a:solidFill>
                              <a:srgbClr val="FFFF00"/>
                            </a:solidFill>
                            <a:latin typeface="Cambria Math" panose="02040503050406030204" pitchFamily="18" charset="0"/>
                          </a:rPr>
                          <m:t>8</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4</m:t>
                        </m:r>
                      </m:sup>
                    </m:sSup>
                    <m:r>
                      <a:rPr lang="en-US">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5</m:t>
                        </m:r>
                      </m:num>
                      <m:den>
                        <m:r>
                          <a:rPr lang="en-US" i="1">
                            <a:solidFill>
                              <a:srgbClr val="FFFF00"/>
                            </a:solidFill>
                            <a:latin typeface="Cambria Math" panose="02040503050406030204" pitchFamily="18" charset="0"/>
                          </a:rPr>
                          <m:t>16</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6</m:t>
                        </m:r>
                      </m:sup>
                    </m:sSup>
                    <m:r>
                      <a:rPr lang="en-US">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35</m:t>
                        </m:r>
                      </m:num>
                      <m:den>
                        <m:r>
                          <a:rPr lang="en-US" i="1">
                            <a:solidFill>
                              <a:srgbClr val="FFFF00"/>
                            </a:solidFill>
                            <a:latin typeface="Cambria Math" panose="02040503050406030204" pitchFamily="18" charset="0"/>
                          </a:rPr>
                          <m:t>128</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8</m:t>
                        </m:r>
                      </m:sup>
                    </m:sSup>
                    <m:r>
                      <a:rPr lang="en-US" i="1">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63</m:t>
                        </m:r>
                      </m:num>
                      <m:den>
                        <m:r>
                          <a:rPr lang="en-US" i="1">
                            <a:solidFill>
                              <a:srgbClr val="FFFF00"/>
                            </a:solidFill>
                            <a:latin typeface="Cambria Math" panose="02040503050406030204" pitchFamily="18" charset="0"/>
                          </a:rPr>
                          <m:t>256</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16</m:t>
                        </m:r>
                      </m:sup>
                    </m:sSup>
                    <m:r>
                      <a:rPr lang="en-US" i="1">
                        <a:solidFill>
                          <a:srgbClr val="FFFF00"/>
                        </a:solidFill>
                        <a:latin typeface="Cambria Math" panose="02040503050406030204" pitchFamily="18" charset="0"/>
                      </a:rPr>
                      <m:t>+ …</m:t>
                    </m:r>
                  </m:oMath>
                </a14:m>
                <a:endParaRPr lang="en-US" dirty="0">
                  <a:solidFill>
                    <a:srgbClr val="FFFF00"/>
                  </a:solidFill>
                </a:endParaRPr>
              </a:p>
              <a:p>
                <a:r>
                  <a:rPr lang="en-US" dirty="0" err="1"/>
                  <a:t>Energy</a:t>
                </a:r>
                <a:r>
                  <a:rPr lang="en-US" baseline="-25000" dirty="0" err="1"/>
                  <a:t>Bob</a:t>
                </a:r>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𝑣</m:t>
                        </m:r>
                        <m:r>
                          <a:rPr lang="en-US" b="0" i="1" baseline="30000" smtClean="0">
                            <a:latin typeface="Cambria Math" panose="02040503050406030204" pitchFamily="18" charset="0"/>
                          </a:rPr>
                          <m:t>2</m:t>
                        </m:r>
                      </m:num>
                      <m:den>
                        <m:r>
                          <a:rPr lang="en-US" b="0" i="1" smtClean="0">
                            <a:latin typeface="Cambria Math" panose="02040503050406030204" pitchFamily="18" charset="0"/>
                          </a:rPr>
                          <m:t>2</m:t>
                        </m:r>
                        <m:r>
                          <a:rPr lang="en-US" b="0" i="1" smtClean="0">
                            <a:latin typeface="Cambria Math" panose="02040503050406030204" pitchFamily="18" charset="0"/>
                          </a:rPr>
                          <m:t>𝑐</m:t>
                        </m:r>
                        <m:r>
                          <a:rPr lang="en-US" b="0" i="1" baseline="30000" smtClean="0">
                            <a:latin typeface="Cambria Math" panose="02040503050406030204" pitchFamily="18" charset="0"/>
                          </a:rPr>
                          <m:t>2</m:t>
                        </m:r>
                      </m:den>
                    </m:f>
                    <m:r>
                      <a:rPr lang="en-US" b="0" i="1" smtClean="0">
                        <a:latin typeface="Cambria Math" panose="02040503050406030204" pitchFamily="18" charset="0"/>
                      </a:rPr>
                      <m:t> + </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8</m:t>
                        </m:r>
                      </m:den>
                    </m:f>
                  </m:oMath>
                </a14:m>
                <a:r>
                  <a:rPr lang="en-US" dirty="0"/>
                  <a:t>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b="0" i="1" smtClean="0">
                                <a:latin typeface="Cambria Math" panose="02040503050406030204" pitchFamily="18" charset="0"/>
                              </a:rPr>
                              <m:t>4</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b="0" i="1" smtClean="0">
                                <a:latin typeface="Cambria Math" panose="02040503050406030204" pitchFamily="18" charset="0"/>
                              </a:rPr>
                              <m:t>4</m:t>
                            </m:r>
                          </m:sup>
                        </m:sSup>
                      </m:den>
                    </m:f>
                  </m:oMath>
                </a14:m>
                <a:r>
                  <a:rPr lang="en-US" dirty="0"/>
                  <a:t> + …)</a:t>
                </a:r>
              </a:p>
              <a:p>
                <a:pPr lvl="1"/>
                <a:r>
                  <a:rPr lang="en-US" dirty="0"/>
                  <a:t>Here’s where Einstein said “Neglecting magnitudes of 4</a:t>
                </a:r>
                <a:r>
                  <a:rPr lang="en-US" baseline="30000" dirty="0"/>
                  <a:t>th</a:t>
                </a:r>
                <a:r>
                  <a:rPr lang="en-US" dirty="0"/>
                  <a:t> and higher orders…”</a:t>
                </a:r>
              </a:p>
              <a:p>
                <a:r>
                  <a:rPr lang="en-US" dirty="0"/>
                  <a:t>And using the full expansion would lead to E = mc</a:t>
                </a:r>
                <a:r>
                  <a:rPr lang="en-US" baseline="30000" dirty="0"/>
                  <a:t>2</a:t>
                </a:r>
                <a:r>
                  <a:rPr lang="en-US" dirty="0"/>
                  <a:t> + {other terms}</a:t>
                </a:r>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sz="quarter" idx="13"/>
              </p:nvPr>
            </p:nvSpPr>
            <p:spPr>
              <a:blipFill>
                <a:blip r:embed="rId2"/>
                <a:stretch>
                  <a:fillRect l="-385" t="-1185"/>
                </a:stretch>
              </a:blipFill>
            </p:spPr>
            <p:txBody>
              <a:bodyPr/>
              <a:lstStyle/>
              <a:p>
                <a:r>
                  <a:rPr lang="en-US">
                    <a:noFill/>
                  </a:rPr>
                  <a:t> </a:t>
                </a:r>
              </a:p>
            </p:txBody>
          </p:sp>
        </mc:Fallback>
      </mc:AlternateContent>
    </p:spTree>
    <p:extLst>
      <p:ext uri="{BB962C8B-B14F-4D97-AF65-F5344CB8AC3E}">
        <p14:creationId xmlns:p14="http://schemas.microsoft.com/office/powerpoint/2010/main" val="18071082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Let’s Do It Right</a:t>
            </a:r>
          </a:p>
        </p:txBody>
      </p:sp>
      <p:sp>
        <p:nvSpPr>
          <p:cNvPr id="3" name="Slide Number Placeholder 2"/>
          <p:cNvSpPr>
            <a:spLocks noGrp="1"/>
          </p:cNvSpPr>
          <p:nvPr>
            <p:ph type="sldNum" sz="quarter" idx="12"/>
          </p:nvPr>
        </p:nvSpPr>
        <p:spPr/>
        <p:txBody>
          <a:bodyPr/>
          <a:lstStyle/>
          <a:p>
            <a:fld id="{699220EE-F833-44BC-AE3D-ED333047E265}" type="slidenum">
              <a:rPr lang="en-US" smtClean="0"/>
              <a:t>54</a:t>
            </a:fld>
            <a:endParaRPr lang="en-US"/>
          </a:p>
        </p:txBody>
      </p:sp>
      <mc:AlternateContent xmlns:mc="http://schemas.openxmlformats.org/markup-compatibility/2006">
        <mc:Choice xmlns:a14="http://schemas.microsoft.com/office/drawing/2010/main" Requires="a14">
          <p:sp>
            <p:nvSpPr>
              <p:cNvPr id="2" name="Content Placeholder 1"/>
              <p:cNvSpPr>
                <a:spLocks noGrp="1"/>
              </p:cNvSpPr>
              <p:nvPr>
                <p:ph sz="quarter" idx="13"/>
              </p:nvPr>
            </p:nvSpPr>
            <p:spPr/>
            <p:txBody>
              <a:bodyPr>
                <a:normAutofit/>
              </a:bodyPr>
              <a:lstStyle/>
              <a:p>
                <a:r>
                  <a:rPr lang="en-US" dirty="0"/>
                  <a:t>–E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𝑣</m:t>
                        </m:r>
                        <m:r>
                          <a:rPr lang="en-US" i="1" baseline="30000">
                            <a:latin typeface="Cambria Math" panose="02040503050406030204" pitchFamily="18" charset="0"/>
                          </a:rPr>
                          <m:t>2</m:t>
                        </m:r>
                      </m:num>
                      <m:den>
                        <m:r>
                          <a:rPr lang="en-US" i="1">
                            <a:latin typeface="Cambria Math" panose="02040503050406030204" pitchFamily="18" charset="0"/>
                          </a:rPr>
                          <m:t>2</m:t>
                        </m:r>
                        <m:r>
                          <a:rPr lang="en-US" i="1">
                            <a:latin typeface="Cambria Math" panose="02040503050406030204" pitchFamily="18" charset="0"/>
                          </a:rPr>
                          <m:t>𝑐</m:t>
                        </m:r>
                        <m:r>
                          <a:rPr lang="en-US" i="1" baseline="30000">
                            <a:latin typeface="Cambria Math" panose="02040503050406030204" pitchFamily="18" charset="0"/>
                          </a:rPr>
                          <m:t>2</m:t>
                        </m:r>
                      </m:den>
                    </m:f>
                    <m:r>
                      <a:rPr lang="en-US" i="1">
                        <a:latin typeface="Cambria Math" panose="02040503050406030204" pitchFamily="18" charset="0"/>
                      </a:rPr>
                      <m:t> + </m:t>
                    </m:r>
                    <m:f>
                      <m:fPr>
                        <m:ctrlPr>
                          <a:rPr lang="en-US" i="1">
                            <a:latin typeface="Cambria Math" panose="02040503050406030204" pitchFamily="18" charset="0"/>
                          </a:rPr>
                        </m:ctrlPr>
                      </m:fPr>
                      <m:num>
                        <m:r>
                          <a:rPr lang="en-US" i="1">
                            <a:latin typeface="Cambria Math" panose="02040503050406030204" pitchFamily="18" charset="0"/>
                          </a:rPr>
                          <m:t>3</m:t>
                        </m:r>
                      </m:num>
                      <m:den>
                        <m:r>
                          <a:rPr lang="en-US" i="1">
                            <a:latin typeface="Cambria Math" panose="02040503050406030204" pitchFamily="18" charset="0"/>
                          </a:rPr>
                          <m:t>8</m:t>
                        </m:r>
                      </m:den>
                    </m:f>
                    <m:r>
                      <m:rPr>
                        <m:nor/>
                      </m:rPr>
                      <a:rPr lang="en-US" dirty="0"/>
                      <m:t>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4</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4</m:t>
                            </m:r>
                          </m:sup>
                        </m:sSup>
                      </m:den>
                    </m:f>
                    <m:r>
                      <m:rPr>
                        <m:nor/>
                      </m:rPr>
                      <a:rPr lang="en-US" dirty="0"/>
                      <m:t> + …)</m:t>
                    </m:r>
                  </m:oMath>
                </a14:m>
                <a:endParaRPr lang="en-US" dirty="0"/>
              </a:p>
              <a:p>
                <a:r>
                  <a:rPr lang="en-US" dirty="0"/>
                  <a:t>–E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𝐸</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𝐸</m:t>
                    </m:r>
                    <m:f>
                      <m:fPr>
                        <m:ctrlPr>
                          <a:rPr lang="en-US" b="0" i="1" smtClean="0">
                            <a:latin typeface="Cambria Math" panose="02040503050406030204" pitchFamily="18" charset="0"/>
                          </a:rPr>
                        </m:ctrlPr>
                      </m:fPr>
                      <m:num>
                        <m:r>
                          <a:rPr lang="en-US" b="0" i="1" smtClean="0">
                            <a:latin typeface="Cambria Math" panose="02040503050406030204" pitchFamily="18" charset="0"/>
                          </a:rPr>
                          <m:t>3</m:t>
                        </m:r>
                        <m:r>
                          <a:rPr lang="en-US" b="0" i="1" smtClean="0">
                            <a:latin typeface="Cambria Math" panose="02040503050406030204" pitchFamily="18" charset="0"/>
                          </a:rPr>
                          <m:t>𝑣</m:t>
                        </m:r>
                        <m:r>
                          <a:rPr lang="en-US" b="0" i="1" baseline="30000" smtClean="0">
                            <a:latin typeface="Cambria Math" panose="02040503050406030204" pitchFamily="18" charset="0"/>
                          </a:rPr>
                          <m:t>4</m:t>
                        </m:r>
                      </m:num>
                      <m:den>
                        <m:r>
                          <a:rPr lang="en-US" b="0" i="1" smtClean="0">
                            <a:latin typeface="Cambria Math" panose="02040503050406030204" pitchFamily="18" charset="0"/>
                          </a:rPr>
                          <m:t>8</m:t>
                        </m:r>
                        <m:r>
                          <a:rPr lang="en-US" b="0" i="1" smtClean="0">
                            <a:latin typeface="Cambria Math" panose="02040503050406030204" pitchFamily="18" charset="0"/>
                          </a:rPr>
                          <m:t>𝑐</m:t>
                        </m:r>
                        <m:r>
                          <a:rPr lang="en-US" b="0" i="1" baseline="30000" smtClean="0">
                            <a:latin typeface="Cambria Math" panose="02040503050406030204" pitchFamily="18" charset="0"/>
                          </a:rPr>
                          <m:t>4</m:t>
                        </m:r>
                      </m:den>
                    </m:f>
                    <m:r>
                      <a:rPr lang="en-US" b="0" i="1" smtClean="0">
                        <a:latin typeface="Cambria Math" panose="02040503050406030204" pitchFamily="18" charset="0"/>
                      </a:rPr>
                      <m:t>−</m:t>
                    </m:r>
                  </m:oMath>
                </a14:m>
                <a:r>
                  <a:rPr lang="en-US" dirty="0"/>
                  <a:t> …</a:t>
                </a:r>
              </a:p>
              <a:p>
                <a:r>
                  <a:rPr lang="en-US" dirty="0"/>
                  <a:t>0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𝐸</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r>
                      <a:rPr lang="en-US">
                        <a:latin typeface="Cambria Math" panose="02040503050406030204" pitchFamily="18" charset="0"/>
                      </a:rPr>
                      <m:t>−</m:t>
                    </m:r>
                    <m:r>
                      <a:rPr lang="en-US" b="0" i="1" smtClean="0">
                        <a:latin typeface="Cambria Math" panose="02040503050406030204" pitchFamily="18" charset="0"/>
                      </a:rPr>
                      <m:t>𝐸</m:t>
                    </m:r>
                    <m:f>
                      <m:fPr>
                        <m:ctrlPr>
                          <a:rPr lang="en-US" i="1">
                            <a:latin typeface="Cambria Math" panose="02040503050406030204" pitchFamily="18" charset="0"/>
                          </a:rPr>
                        </m:ctrlPr>
                      </m:fPr>
                      <m:num>
                        <m:r>
                          <a:rPr lang="en-US" i="1">
                            <a:latin typeface="Cambria Math" panose="02040503050406030204" pitchFamily="18" charset="0"/>
                          </a:rPr>
                          <m:t>3</m:t>
                        </m:r>
                        <m:r>
                          <a:rPr lang="en-US" i="1">
                            <a:latin typeface="Cambria Math" panose="02040503050406030204" pitchFamily="18" charset="0"/>
                          </a:rPr>
                          <m:t>𝑣</m:t>
                        </m:r>
                        <m:r>
                          <a:rPr lang="en-US" i="1" baseline="30000">
                            <a:latin typeface="Cambria Math" panose="02040503050406030204" pitchFamily="18" charset="0"/>
                          </a:rPr>
                          <m:t>4</m:t>
                        </m:r>
                      </m:num>
                      <m:den>
                        <m:r>
                          <a:rPr lang="en-US" i="1">
                            <a:latin typeface="Cambria Math" panose="02040503050406030204" pitchFamily="18" charset="0"/>
                          </a:rPr>
                          <m:t>8</m:t>
                        </m:r>
                        <m:r>
                          <a:rPr lang="en-US" i="1">
                            <a:latin typeface="Cambria Math" panose="02040503050406030204" pitchFamily="18" charset="0"/>
                          </a:rPr>
                          <m:t>𝑐</m:t>
                        </m:r>
                        <m:r>
                          <a:rPr lang="en-US" i="1" baseline="30000">
                            <a:latin typeface="Cambria Math" panose="02040503050406030204" pitchFamily="18" charset="0"/>
                          </a:rPr>
                          <m:t>4</m:t>
                        </m:r>
                      </m:den>
                    </m:f>
                    <m:r>
                      <a:rPr lang="en-US" i="1">
                        <a:latin typeface="Cambria Math" panose="02040503050406030204" pitchFamily="18" charset="0"/>
                      </a:rPr>
                      <m:t>−</m:t>
                    </m:r>
                  </m:oMath>
                </a14:m>
                <a:r>
                  <a:rPr lang="en-US" dirty="0"/>
                  <a:t> …	(the –E’s on both sides cancel)</a:t>
                </a:r>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𝐸</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𝐸</m:t>
                    </m:r>
                    <m:f>
                      <m:fPr>
                        <m:ctrlPr>
                          <a:rPr lang="en-US" i="1">
                            <a:latin typeface="Cambria Math" panose="02040503050406030204" pitchFamily="18" charset="0"/>
                          </a:rPr>
                        </m:ctrlPr>
                      </m:fPr>
                      <m:num>
                        <m:r>
                          <a:rPr lang="en-US" i="1">
                            <a:latin typeface="Cambria Math" panose="02040503050406030204" pitchFamily="18" charset="0"/>
                          </a:rPr>
                          <m:t>3</m:t>
                        </m:r>
                        <m:r>
                          <a:rPr lang="en-US" i="1">
                            <a:latin typeface="Cambria Math" panose="02040503050406030204" pitchFamily="18" charset="0"/>
                          </a:rPr>
                          <m:t>𝑣</m:t>
                        </m:r>
                        <m:r>
                          <a:rPr lang="en-US" i="1" baseline="30000">
                            <a:latin typeface="Cambria Math" panose="02040503050406030204" pitchFamily="18" charset="0"/>
                          </a:rPr>
                          <m:t>4</m:t>
                        </m:r>
                      </m:num>
                      <m:den>
                        <m:r>
                          <a:rPr lang="en-US" i="1">
                            <a:latin typeface="Cambria Math" panose="02040503050406030204" pitchFamily="18" charset="0"/>
                          </a:rPr>
                          <m:t>8</m:t>
                        </m:r>
                        <m:r>
                          <a:rPr lang="en-US" i="1">
                            <a:latin typeface="Cambria Math" panose="02040503050406030204" pitchFamily="18" charset="0"/>
                          </a:rPr>
                          <m:t>𝑐</m:t>
                        </m:r>
                        <m:r>
                          <a:rPr lang="en-US" i="1" baseline="30000">
                            <a:latin typeface="Cambria Math" panose="02040503050406030204" pitchFamily="18" charset="0"/>
                          </a:rPr>
                          <m:t>4</m:t>
                        </m:r>
                      </m:den>
                    </m:f>
                    <m:r>
                      <a:rPr lang="en-US" i="1">
                        <a:latin typeface="Cambria Math" panose="02040503050406030204" pitchFamily="18" charset="0"/>
                      </a:rPr>
                      <m:t>−</m:t>
                    </m:r>
                  </m:oMath>
                </a14:m>
                <a:r>
                  <a:rPr lang="en-US" dirty="0"/>
                  <a:t> …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𝐸</m:t>
                        </m:r>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𝐸</m:t>
                    </m:r>
                    <m:f>
                      <m:fPr>
                        <m:ctrlPr>
                          <a:rPr lang="en-US" i="1">
                            <a:latin typeface="Cambria Math" panose="02040503050406030204" pitchFamily="18" charset="0"/>
                          </a:rPr>
                        </m:ctrlPr>
                      </m:fPr>
                      <m:num>
                        <m:r>
                          <a:rPr lang="en-US" i="1">
                            <a:latin typeface="Cambria Math" panose="02040503050406030204" pitchFamily="18" charset="0"/>
                          </a:rPr>
                          <m:t>3</m:t>
                        </m:r>
                        <m:r>
                          <a:rPr lang="en-US" i="1">
                            <a:latin typeface="Cambria Math" panose="02040503050406030204" pitchFamily="18" charset="0"/>
                          </a:rPr>
                          <m:t>𝑣</m:t>
                        </m:r>
                        <m:r>
                          <a:rPr lang="en-US" b="0" i="1" baseline="30000" smtClean="0">
                            <a:latin typeface="Cambria Math" panose="02040503050406030204" pitchFamily="18" charset="0"/>
                          </a:rPr>
                          <m:t>2</m:t>
                        </m:r>
                      </m:num>
                      <m:den>
                        <m:r>
                          <a:rPr lang="en-US" i="1">
                            <a:latin typeface="Cambria Math" panose="02040503050406030204" pitchFamily="18" charset="0"/>
                          </a:rPr>
                          <m:t>8</m:t>
                        </m:r>
                        <m:r>
                          <a:rPr lang="en-US" i="1">
                            <a:latin typeface="Cambria Math" panose="02040503050406030204" pitchFamily="18" charset="0"/>
                          </a:rPr>
                          <m:t>𝑐</m:t>
                        </m:r>
                        <m:r>
                          <a:rPr lang="en-US" i="1" baseline="30000">
                            <a:latin typeface="Cambria Math" panose="02040503050406030204" pitchFamily="18" charset="0"/>
                          </a:rPr>
                          <m:t>4</m:t>
                        </m:r>
                      </m:den>
                    </m:f>
                    <m:r>
                      <a:rPr lang="en-US" i="1">
                        <a:latin typeface="Cambria Math" panose="02040503050406030204" pitchFamily="18" charset="0"/>
                      </a:rPr>
                      <m:t>−</m:t>
                    </m:r>
                  </m:oMath>
                </a14:m>
                <a:r>
                  <a:rPr lang="en-US" dirty="0"/>
                  <a:t> … = </a:t>
                </a:r>
                <a14:m>
                  <m:oMath xmlns:m="http://schemas.openxmlformats.org/officeDocument/2006/math">
                    <m:r>
                      <m:rPr>
                        <m:sty m:val="p"/>
                      </m:rPr>
                      <a:rPr lang="en-US">
                        <a:latin typeface="Cambria Math" panose="02040503050406030204" pitchFamily="18" charset="0"/>
                      </a:rPr>
                      <m:t>m</m:t>
                    </m:r>
                  </m:oMath>
                </a14:m>
                <a:r>
                  <a:rPr lang="en-US" dirty="0"/>
                  <a:t>		(the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r>
                      <a:rPr lang="en-US" i="1">
                        <a:latin typeface="Cambria Math" panose="02040503050406030204" pitchFamily="18" charset="0"/>
                      </a:rPr>
                      <m:t> </m:t>
                    </m:r>
                    <m:r>
                      <m:rPr>
                        <m:sty m:val="p"/>
                      </m:rPr>
                      <a:rPr lang="en-US">
                        <a:latin typeface="Cambria Math" panose="02040503050406030204" pitchFamily="18" charset="0"/>
                      </a:rPr>
                      <m:t>terms</m:t>
                    </m:r>
                    <m:r>
                      <a:rPr lang="en-US">
                        <a:latin typeface="Cambria Math" panose="02040503050406030204" pitchFamily="18" charset="0"/>
                      </a:rPr>
                      <m:t> </m:t>
                    </m:r>
                    <m:r>
                      <m:rPr>
                        <m:sty m:val="p"/>
                      </m:rPr>
                      <a:rPr lang="en-US">
                        <a:latin typeface="Cambria Math" panose="02040503050406030204" pitchFamily="18" charset="0"/>
                      </a:rPr>
                      <m:t>cancel</m:t>
                    </m:r>
                    <m:r>
                      <a:rPr lang="en-US">
                        <a:latin typeface="Cambria Math" panose="02040503050406030204" pitchFamily="18" charset="0"/>
                      </a:rPr>
                      <m:t>)</m:t>
                    </m:r>
                  </m:oMath>
                </a14:m>
                <a:endParaRPr lang="en-US" dirty="0"/>
              </a:p>
              <a:p>
                <a:r>
                  <a:rPr lang="en-US" dirty="0">
                    <a:latin typeface="Cambria Math" panose="02040503050406030204" pitchFamily="18" charset="0"/>
                  </a:rPr>
                  <a:t>E = mc</a:t>
                </a:r>
                <a:r>
                  <a:rPr lang="en-US" baseline="30000" dirty="0">
                    <a:latin typeface="Cambria Math" panose="02040503050406030204" pitchFamily="18" charset="0"/>
                  </a:rPr>
                  <a:t>2</a:t>
                </a:r>
                <a:r>
                  <a:rPr lang="en-US" dirty="0">
                    <a:latin typeface="Cambria Math" panose="02040503050406030204" pitchFamily="18" charset="0"/>
                  </a:rPr>
                  <a:t> + m</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3</m:t>
                        </m:r>
                        <m:r>
                          <a:rPr lang="en-US">
                            <a:latin typeface="Cambria Math" panose="02040503050406030204" pitchFamily="18" charset="0"/>
                          </a:rPr>
                          <m:t>𝑣</m:t>
                        </m:r>
                        <m:r>
                          <a:rPr lang="en-US" baseline="30000">
                            <a:latin typeface="Cambria Math" panose="02040503050406030204" pitchFamily="18" charset="0"/>
                          </a:rPr>
                          <m:t>2</m:t>
                        </m:r>
                      </m:num>
                      <m:den>
                        <m:r>
                          <a:rPr lang="en-US">
                            <a:latin typeface="Cambria Math" panose="02040503050406030204" pitchFamily="18" charset="0"/>
                          </a:rPr>
                          <m:t>8</m:t>
                        </m:r>
                        <m:r>
                          <a:rPr lang="en-US">
                            <a:latin typeface="Cambria Math" panose="02040503050406030204" pitchFamily="18" charset="0"/>
                          </a:rPr>
                          <m:t>𝑐</m:t>
                        </m:r>
                        <m:r>
                          <a:rPr lang="en-US" baseline="30000">
                            <a:latin typeface="Cambria Math" panose="02040503050406030204" pitchFamily="18" charset="0"/>
                          </a:rPr>
                          <m:t>4</m:t>
                        </m:r>
                      </m:den>
                    </m:f>
                  </m:oMath>
                </a14:m>
                <a:r>
                  <a:rPr lang="en-US" dirty="0">
                    <a:latin typeface="Cambria Math" panose="02040503050406030204" pitchFamily="18" charset="0"/>
                  </a:rPr>
                  <a:t> + …		(The Right Equation!)</a:t>
                </a:r>
              </a:p>
            </p:txBody>
          </p:sp>
        </mc:Choice>
        <mc:Fallback>
          <p:sp>
            <p:nvSpPr>
              <p:cNvPr id="2" name="Content Placeholder 1"/>
              <p:cNvSpPr>
                <a:spLocks noGrp="1" noRot="1" noChangeAspect="1" noMove="1" noResize="1" noEditPoints="1" noAdjustHandles="1" noChangeArrowheads="1" noChangeShapeType="1" noTextEdit="1"/>
              </p:cNvSpPr>
              <p:nvPr>
                <p:ph sz="quarter" idx="13"/>
              </p:nvPr>
            </p:nvSpPr>
            <p:spPr>
              <a:blipFill>
                <a:blip r:embed="rId2"/>
                <a:stretch>
                  <a:fillRect l="-385"/>
                </a:stretch>
              </a:blipFill>
            </p:spPr>
            <p:txBody>
              <a:bodyPr/>
              <a:lstStyle/>
              <a:p>
                <a:r>
                  <a:rPr lang="en-US">
                    <a:noFill/>
                  </a:rPr>
                  <a:t> </a:t>
                </a:r>
              </a:p>
            </p:txBody>
          </p:sp>
        </mc:Fallback>
      </mc:AlternateContent>
    </p:spTree>
    <p:extLst>
      <p:ext uri="{BB962C8B-B14F-4D97-AF65-F5344CB8AC3E}">
        <p14:creationId xmlns:p14="http://schemas.microsoft.com/office/powerpoint/2010/main" val="20734012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Bottom Line</a:t>
            </a:r>
          </a:p>
        </p:txBody>
      </p:sp>
      <p:sp>
        <p:nvSpPr>
          <p:cNvPr id="3" name="Slide Number Placeholder 2"/>
          <p:cNvSpPr>
            <a:spLocks noGrp="1"/>
          </p:cNvSpPr>
          <p:nvPr>
            <p:ph type="sldNum" sz="quarter" idx="12"/>
          </p:nvPr>
        </p:nvSpPr>
        <p:spPr/>
        <p:txBody>
          <a:bodyPr/>
          <a:lstStyle/>
          <a:p>
            <a:fld id="{699220EE-F833-44BC-AE3D-ED333047E265}" type="slidenum">
              <a:rPr lang="en-US" smtClean="0"/>
              <a:t>55</a:t>
            </a:fld>
            <a:endParaRPr lang="en-US"/>
          </a:p>
        </p:txBody>
      </p:sp>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609600" y="1600200"/>
                <a:ext cx="7696200" cy="4114800"/>
              </a:xfrm>
            </p:spPr>
            <p:txBody>
              <a:bodyPr>
                <a:normAutofit fontScale="92500"/>
              </a:bodyPr>
              <a:lstStyle/>
              <a:p>
                <a:r>
                  <a:rPr lang="en-US" sz="1800" dirty="0">
                    <a:latin typeface="Cambria Math" panose="02040503050406030204" pitchFamily="18" charset="0"/>
                  </a:rPr>
                  <a:t>E = mc</a:t>
                </a:r>
                <a:r>
                  <a:rPr lang="en-US" sz="1800" baseline="30000" dirty="0">
                    <a:latin typeface="Cambria Math" panose="02040503050406030204" pitchFamily="18" charset="0"/>
                  </a:rPr>
                  <a:t>2</a:t>
                </a:r>
                <a:r>
                  <a:rPr lang="en-US" sz="1800" dirty="0">
                    <a:latin typeface="Cambria Math" panose="02040503050406030204" pitchFamily="18" charset="0"/>
                  </a:rPr>
                  <a:t> + m</a:t>
                </a:r>
                <a14:m>
                  <m:oMath xmlns:m="http://schemas.openxmlformats.org/officeDocument/2006/math">
                    <m:f>
                      <m:fPr>
                        <m:ctrlPr>
                          <a:rPr lang="en-US" sz="1800" i="1">
                            <a:latin typeface="Cambria Math" panose="02040503050406030204" pitchFamily="18" charset="0"/>
                          </a:rPr>
                        </m:ctrlPr>
                      </m:fPr>
                      <m:num>
                        <m:r>
                          <a:rPr lang="en-US" sz="1800">
                            <a:latin typeface="Cambria Math" panose="02040503050406030204" pitchFamily="18" charset="0"/>
                          </a:rPr>
                          <m:t>3</m:t>
                        </m:r>
                        <m:r>
                          <a:rPr lang="en-US" sz="1800">
                            <a:latin typeface="Cambria Math" panose="02040503050406030204" pitchFamily="18" charset="0"/>
                          </a:rPr>
                          <m:t>𝑣</m:t>
                        </m:r>
                        <m:r>
                          <a:rPr lang="en-US" sz="1800" baseline="30000">
                            <a:latin typeface="Cambria Math" panose="02040503050406030204" pitchFamily="18" charset="0"/>
                          </a:rPr>
                          <m:t>2</m:t>
                        </m:r>
                      </m:num>
                      <m:den>
                        <m:r>
                          <a:rPr lang="en-US" sz="1800">
                            <a:latin typeface="Cambria Math" panose="02040503050406030204" pitchFamily="18" charset="0"/>
                          </a:rPr>
                          <m:t>8</m:t>
                        </m:r>
                        <m:r>
                          <a:rPr lang="en-US" sz="1800">
                            <a:latin typeface="Cambria Math" panose="02040503050406030204" pitchFamily="18" charset="0"/>
                          </a:rPr>
                          <m:t>𝑐</m:t>
                        </m:r>
                        <m:r>
                          <a:rPr lang="en-US" sz="1800" baseline="30000">
                            <a:latin typeface="Cambria Math" panose="02040503050406030204" pitchFamily="18" charset="0"/>
                          </a:rPr>
                          <m:t>4</m:t>
                        </m:r>
                      </m:den>
                    </m:f>
                  </m:oMath>
                </a14:m>
                <a:r>
                  <a:rPr lang="en-US" sz="1800" dirty="0">
                    <a:latin typeface="Cambria Math" panose="02040503050406030204" pitchFamily="18" charset="0"/>
                  </a:rPr>
                  <a:t> + …		(The Right Equation!)</a:t>
                </a:r>
              </a:p>
              <a:p>
                <a:r>
                  <a:rPr lang="en-US" sz="1800" dirty="0">
                    <a:solidFill>
                      <a:srgbClr val="FFFF00"/>
                    </a:solidFill>
                  </a:rPr>
                  <a:t>So this is why I say that E doesn’t equal mc</a:t>
                </a:r>
                <a:r>
                  <a:rPr lang="en-US" sz="1800" baseline="30000" dirty="0">
                    <a:solidFill>
                      <a:srgbClr val="FFFF00"/>
                    </a:solidFill>
                  </a:rPr>
                  <a:t>2</a:t>
                </a:r>
                <a:r>
                  <a:rPr lang="en-US" sz="1800" dirty="0">
                    <a:solidFill>
                      <a:srgbClr val="FFFF00"/>
                    </a:solidFill>
                  </a:rPr>
                  <a:t>; </a:t>
                </a:r>
              </a:p>
              <a:p>
                <a:pPr lvl="1"/>
                <a:r>
                  <a:rPr lang="en-US" sz="1800" dirty="0"/>
                  <a:t>Note that we can’t just let v = 0 since we previously divided by v</a:t>
                </a:r>
                <a:r>
                  <a:rPr lang="en-US" sz="1800" baseline="30000" dirty="0"/>
                  <a:t>2</a:t>
                </a:r>
                <a:r>
                  <a:rPr lang="en-US" sz="1800" dirty="0"/>
                  <a:t> and you can’t divide by zero.</a:t>
                </a:r>
              </a:p>
              <a:p>
                <a:pPr lvl="1"/>
                <a:r>
                  <a:rPr lang="en-US" sz="1800" dirty="0"/>
                  <a:t>But as v gets closer and closer to 0, the extra terms get arbitrarily close to zero (mathematicians call this </a:t>
                </a:r>
                <a:r>
                  <a:rPr lang="en-US" sz="1800" i="1" dirty="0"/>
                  <a:t>in the limit</a:t>
                </a:r>
                <a:r>
                  <a:rPr lang="en-US" sz="1800" dirty="0"/>
                  <a:t>) and the effect of the extra terms melts away.</a:t>
                </a:r>
              </a:p>
              <a:p>
                <a:r>
                  <a:rPr lang="en-US" sz="1800" dirty="0"/>
                  <a:t>So in his </a:t>
                </a:r>
                <a:r>
                  <a:rPr lang="en-US" sz="1800" i="1" dirty="0"/>
                  <a:t>Does the Inertia of a Body Depend on Its Energy Content?</a:t>
                </a:r>
                <a:r>
                  <a:rPr lang="en-US" sz="1800" dirty="0"/>
                  <a:t> paper, Einstein knew, and knew his audience knew, that the extra terms were there and that, in the limit, </a:t>
                </a:r>
                <a:r>
                  <a:rPr lang="en-US" sz="1800" dirty="0">
                    <a:solidFill>
                      <a:srgbClr val="FFFF00"/>
                    </a:solidFill>
                  </a:rPr>
                  <a:t>E = </a:t>
                </a:r>
                <a14:m>
                  <m:oMath xmlns:m="http://schemas.openxmlformats.org/officeDocument/2006/math">
                    <m:r>
                      <a:rPr lang="en-US" sz="1800" i="1">
                        <a:solidFill>
                          <a:srgbClr val="FFFF00"/>
                        </a:solidFill>
                        <a:latin typeface="Cambria Math" panose="02040503050406030204" pitchFamily="18" charset="0"/>
                      </a:rPr>
                      <m:t>𝑚</m:t>
                    </m:r>
                    <m:sSup>
                      <m:sSupPr>
                        <m:ctrlPr>
                          <a:rPr lang="en-US" sz="1800" i="1">
                            <a:solidFill>
                              <a:srgbClr val="FFFF00"/>
                            </a:solidFill>
                            <a:latin typeface="Cambria Math" panose="02040503050406030204" pitchFamily="18" charset="0"/>
                          </a:rPr>
                        </m:ctrlPr>
                      </m:sSupPr>
                      <m:e>
                        <m:r>
                          <a:rPr lang="en-US" sz="1800" i="1">
                            <a:solidFill>
                              <a:srgbClr val="FFFF00"/>
                            </a:solidFill>
                            <a:latin typeface="Cambria Math" panose="02040503050406030204" pitchFamily="18" charset="0"/>
                          </a:rPr>
                          <m:t>𝑐</m:t>
                        </m:r>
                      </m:e>
                      <m:sup>
                        <m:r>
                          <a:rPr lang="en-US" sz="1800" i="1">
                            <a:solidFill>
                              <a:srgbClr val="FFFF00"/>
                            </a:solidFill>
                            <a:latin typeface="Cambria Math" panose="02040503050406030204" pitchFamily="18" charset="0"/>
                          </a:rPr>
                          <m:t>2</m:t>
                        </m:r>
                      </m:sup>
                    </m:sSup>
                  </m:oMath>
                </a14:m>
                <a:r>
                  <a:rPr lang="en-US" sz="1800" dirty="0">
                    <a:solidFill>
                      <a:srgbClr val="FFFF00"/>
                    </a:solidFill>
                  </a:rPr>
                  <a:t> is true only for a body at rest (v = 0)</a:t>
                </a:r>
                <a:r>
                  <a:rPr lang="en-US" sz="1800" dirty="0"/>
                  <a:t>.</a:t>
                </a:r>
              </a:p>
              <a:p>
                <a:r>
                  <a:rPr lang="en-US" sz="1800" dirty="0"/>
                  <a:t>So he just didn’t need to spell it out in gory detail.</a:t>
                </a:r>
              </a:p>
              <a:p>
                <a:r>
                  <a:rPr lang="en-US" dirty="0"/>
                  <a:t>But in hindsight it makes sense. If a body is in motion (v &gt; 0), then it has extra (kinetic) energy, so of course E = mc</a:t>
                </a:r>
                <a:r>
                  <a:rPr lang="en-US" baseline="30000" dirty="0"/>
                  <a:t>2</a:t>
                </a:r>
                <a:r>
                  <a:rPr lang="en-US" dirty="0"/>
                  <a:t> + extra.</a:t>
                </a:r>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609600" y="1600200"/>
                <a:ext cx="7696200" cy="4114800"/>
              </a:xfrm>
              <a:blipFill>
                <a:blip r:embed="rId2"/>
                <a:stretch>
                  <a:fillRect l="-396" b="-148"/>
                </a:stretch>
              </a:blipFill>
            </p:spPr>
            <p:txBody>
              <a:bodyPr/>
              <a:lstStyle/>
              <a:p>
                <a:r>
                  <a:rPr lang="en-US">
                    <a:noFill/>
                  </a:rPr>
                  <a:t> </a:t>
                </a:r>
              </a:p>
            </p:txBody>
          </p:sp>
        </mc:Fallback>
      </mc:AlternateContent>
    </p:spTree>
    <p:extLst>
      <p:ext uri="{BB962C8B-B14F-4D97-AF65-F5344CB8AC3E}">
        <p14:creationId xmlns:p14="http://schemas.microsoft.com/office/powerpoint/2010/main" val="111853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AAADD25-FADE-4CBD-9684-C302D201F491}"/>
              </a:ext>
            </a:extLst>
          </p:cNvPr>
          <p:cNvSpPr>
            <a:spLocks noGrp="1"/>
          </p:cNvSpPr>
          <p:nvPr>
            <p:ph sz="quarter" idx="13"/>
          </p:nvPr>
        </p:nvSpPr>
        <p:spPr>
          <a:xfrm>
            <a:off x="662354" y="1524000"/>
            <a:ext cx="8253046" cy="4648200"/>
          </a:xfrm>
        </p:spPr>
        <p:txBody>
          <a:bodyPr/>
          <a:lstStyle/>
          <a:p>
            <a:r>
              <a:rPr lang="en-US" dirty="0"/>
              <a:t>The next four slides describe features of Special Relativity that are interesting, but otherwise weren’t needed in this presentation.</a:t>
            </a:r>
          </a:p>
          <a:p>
            <a:r>
              <a:rPr lang="en-US" dirty="0"/>
              <a:t>But I assume you’ve heard of many/most of them, and while we’re here I wanted to at least have one slide each on them.</a:t>
            </a:r>
          </a:p>
          <a:p>
            <a:r>
              <a:rPr lang="en-US" dirty="0"/>
              <a:t>But since this presentation has been long enough as it is, I won’t prove all of them, but will offer some hints or links to web articles that will talk about them, and try to leave some time at the end of the talk for questions.</a:t>
            </a:r>
            <a:endParaRPr lang="en-US" dirty="0">
              <a:solidFill>
                <a:srgbClr val="FF0000"/>
              </a:solidFill>
            </a:endParaRPr>
          </a:p>
        </p:txBody>
      </p:sp>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Additional Special Relativity Features</a:t>
            </a:r>
          </a:p>
        </p:txBody>
      </p:sp>
      <p:sp>
        <p:nvSpPr>
          <p:cNvPr id="4" name="Slide Number Placeholder 3"/>
          <p:cNvSpPr>
            <a:spLocks noGrp="1"/>
          </p:cNvSpPr>
          <p:nvPr>
            <p:ph type="sldNum" sz="quarter" idx="12"/>
          </p:nvPr>
        </p:nvSpPr>
        <p:spPr/>
        <p:txBody>
          <a:bodyPr/>
          <a:lstStyle/>
          <a:p>
            <a:fld id="{699220EE-F833-44BC-AE3D-ED333047E265}" type="slidenum">
              <a:rPr lang="en-US" smtClean="0"/>
              <a:t>56</a:t>
            </a:fld>
            <a:endParaRPr lang="en-US"/>
          </a:p>
        </p:txBody>
      </p:sp>
    </p:spTree>
    <p:extLst>
      <p:ext uri="{BB962C8B-B14F-4D97-AF65-F5344CB8AC3E}">
        <p14:creationId xmlns:p14="http://schemas.microsoft.com/office/powerpoint/2010/main" val="41977297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Length Contraction</a:t>
            </a:r>
          </a:p>
        </p:txBody>
      </p:sp>
      <p:sp>
        <p:nvSpPr>
          <p:cNvPr id="3" name="Slide Number Placeholder 2"/>
          <p:cNvSpPr>
            <a:spLocks noGrp="1"/>
          </p:cNvSpPr>
          <p:nvPr>
            <p:ph type="sldNum" sz="quarter" idx="12"/>
          </p:nvPr>
        </p:nvSpPr>
        <p:spPr/>
        <p:txBody>
          <a:bodyPr/>
          <a:lstStyle/>
          <a:p>
            <a:fld id="{699220EE-F833-44BC-AE3D-ED333047E265}" type="slidenum">
              <a:rPr lang="en-US" smtClean="0"/>
              <a:t>57</a:t>
            </a:fld>
            <a:endParaRPr lang="en-US"/>
          </a:p>
        </p:txBody>
      </p:sp>
      <mc:AlternateContent xmlns:mc="http://schemas.openxmlformats.org/markup-compatibility/2006" xmlns:a14="http://schemas.microsoft.com/office/drawing/2010/main">
        <mc:Choice Requires="a14">
          <p:sp>
            <p:nvSpPr>
              <p:cNvPr id="4" name="Content Placeholder 3"/>
              <p:cNvSpPr>
                <a:spLocks noGrp="1"/>
              </p:cNvSpPr>
              <p:nvPr>
                <p:ph sz="quarter" idx="13"/>
              </p:nvPr>
            </p:nvSpPr>
            <p:spPr>
              <a:xfrm>
                <a:off x="609600" y="1600200"/>
                <a:ext cx="7924800" cy="3886200"/>
              </a:xfrm>
            </p:spPr>
            <p:txBody>
              <a:bodyPr>
                <a:normAutofit fontScale="85000" lnSpcReduction="20000"/>
              </a:bodyPr>
              <a:lstStyle/>
              <a:p>
                <a:r>
                  <a:rPr lang="en-US" dirty="0"/>
                  <a:t>Perhaps one of the first physics equations you ever learned was </a:t>
                </a:r>
              </a:p>
              <a:p>
                <a:pPr lvl="1"/>
                <a:r>
                  <a:rPr lang="en-US" dirty="0"/>
                  <a:t>d = </a:t>
                </a:r>
                <a:r>
                  <a:rPr lang="en-US" dirty="0" err="1"/>
                  <a:t>vt</a:t>
                </a:r>
                <a:r>
                  <a:rPr lang="en-US" dirty="0"/>
                  <a:t> 		   (Distance = Velocity * Time)</a:t>
                </a:r>
              </a:p>
              <a:p>
                <a:r>
                  <a:rPr lang="en-US" dirty="0"/>
                  <a:t>But as we’ve seen, Time is somewhat fluid. So the proper equation is actually</a:t>
                </a:r>
              </a:p>
              <a:p>
                <a:pPr lvl="1"/>
                <a:r>
                  <a:rPr lang="en-US" dirty="0" err="1"/>
                  <a:t>d</a:t>
                </a:r>
                <a:r>
                  <a:rPr lang="en-US" baseline="-25000" dirty="0" err="1"/>
                  <a:t>Bob</a:t>
                </a:r>
                <a:r>
                  <a:rPr lang="en-US" dirty="0"/>
                  <a:t> = </a:t>
                </a:r>
                <a:r>
                  <a:rPr lang="en-US" dirty="0" err="1"/>
                  <a:t>vt</a:t>
                </a:r>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1 −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oMath>
                </a14:m>
                <a:r>
                  <a:rPr lang="en-US" dirty="0"/>
                  <a:t>) = </a:t>
                </a:r>
                <a:r>
                  <a:rPr lang="en-US" dirty="0" err="1"/>
                  <a:t>vt</a:t>
                </a:r>
                <a:r>
                  <a:rPr lang="en-US" dirty="0"/>
                  <a:t> / </a:t>
                </a:r>
                <a:r>
                  <a:rPr lang="en-US" dirty="0">
                    <a:latin typeface="Symbol" panose="05050102010706020507" pitchFamily="18" charset="2"/>
                  </a:rPr>
                  <a:t>g	    </a:t>
                </a:r>
                <a:r>
                  <a:rPr lang="en-US" dirty="0"/>
                  <a:t>From Alice’s point of view</a:t>
                </a:r>
              </a:p>
              <a:p>
                <a:r>
                  <a:rPr lang="en-US" dirty="0"/>
                  <a:t>And with </a:t>
                </a:r>
                <a:r>
                  <a:rPr lang="en-US" dirty="0">
                    <a:latin typeface="Symbol" panose="05050102010706020507" pitchFamily="18" charset="2"/>
                  </a:rPr>
                  <a:t>g</a:t>
                </a:r>
                <a:r>
                  <a:rPr lang="en-US" dirty="0"/>
                  <a:t> always greater than 1, the length of something decreases the faster it moves.</a:t>
                </a:r>
              </a:p>
              <a:p>
                <a:r>
                  <a:rPr lang="en-US" dirty="0"/>
                  <a:t>So if Alice sees Bob travelling at 86.6% of c, she sees him and his whole ship shrunk to half their at-rest size.</a:t>
                </a:r>
              </a:p>
              <a:p>
                <a:r>
                  <a:rPr lang="en-US" dirty="0"/>
                  <a:t>What this </a:t>
                </a:r>
                <a:r>
                  <a:rPr lang="en-US" i="1" dirty="0"/>
                  <a:t>doesn’t</a:t>
                </a:r>
                <a:r>
                  <a:rPr lang="en-US" dirty="0"/>
                  <a:t> mean is that as we move faster, it feels like a vise is trying to crush us. Bob would feel absolutely normal. </a:t>
                </a:r>
              </a:p>
              <a:p>
                <a:pPr lvl="1"/>
                <a:r>
                  <a:rPr lang="en-US" dirty="0"/>
                  <a:t>Time would seem to him unchanged (since his clock is running slow).</a:t>
                </a:r>
              </a:p>
              <a:p>
                <a:pPr lvl="1"/>
                <a:r>
                  <a:rPr lang="en-US" dirty="0"/>
                  <a:t>His body dimensions would seem the same to him (since his ruler has been foreshortened).</a:t>
                </a:r>
              </a:p>
              <a:p>
                <a:r>
                  <a:rPr lang="en-US" dirty="0"/>
                  <a:t>For example, at particle accelerators (e.g. CERN), if a proton is moving at almost the speed of light, it must be modeled not as a sphere but as a pancake. But the proton “thinks” it’s still a sphere.</a:t>
                </a: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quarter" idx="13"/>
              </p:nvPr>
            </p:nvSpPr>
            <p:spPr>
              <a:xfrm>
                <a:off x="609600" y="1600200"/>
                <a:ext cx="7924800" cy="3886200"/>
              </a:xfrm>
              <a:blipFill>
                <a:blip r:embed="rId2"/>
                <a:stretch>
                  <a:fillRect l="-77" t="-1413"/>
                </a:stretch>
              </a:blipFill>
            </p:spPr>
            <p:txBody>
              <a:bodyPr/>
              <a:lstStyle/>
              <a:p>
                <a:r>
                  <a:rPr lang="en-US">
                    <a:noFill/>
                  </a:rPr>
                  <a:t> </a:t>
                </a:r>
              </a:p>
            </p:txBody>
          </p:sp>
        </mc:Fallback>
      </mc:AlternateContent>
    </p:spTree>
    <p:extLst>
      <p:ext uri="{BB962C8B-B14F-4D97-AF65-F5344CB8AC3E}">
        <p14:creationId xmlns:p14="http://schemas.microsoft.com/office/powerpoint/2010/main" val="233709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Adding Velocities</a:t>
            </a:r>
          </a:p>
        </p:txBody>
      </p:sp>
      <p:sp>
        <p:nvSpPr>
          <p:cNvPr id="3" name="Slide Number Placeholder 2"/>
          <p:cNvSpPr>
            <a:spLocks noGrp="1"/>
          </p:cNvSpPr>
          <p:nvPr>
            <p:ph type="sldNum" sz="quarter" idx="12"/>
          </p:nvPr>
        </p:nvSpPr>
        <p:spPr/>
        <p:txBody>
          <a:bodyPr/>
          <a:lstStyle/>
          <a:p>
            <a:fld id="{699220EE-F833-44BC-AE3D-ED333047E265}" type="slidenum">
              <a:rPr lang="en-US" smtClean="0"/>
              <a:t>58</a:t>
            </a:fld>
            <a:endParaRPr lang="en-US"/>
          </a:p>
        </p:txBody>
      </p:sp>
      <mc:AlternateContent xmlns:mc="http://schemas.openxmlformats.org/markup-compatibility/2006">
        <mc:Choice xmlns:a14="http://schemas.microsoft.com/office/drawing/2010/main" Requires="a14">
          <p:sp>
            <p:nvSpPr>
              <p:cNvPr id="4" name="Content Placeholder 3"/>
              <p:cNvSpPr>
                <a:spLocks noGrp="1"/>
              </p:cNvSpPr>
              <p:nvPr>
                <p:ph sz="quarter" idx="13"/>
              </p:nvPr>
            </p:nvSpPr>
            <p:spPr>
              <a:xfrm>
                <a:off x="609600" y="1600200"/>
                <a:ext cx="7924800" cy="3886200"/>
              </a:xfrm>
            </p:spPr>
            <p:txBody>
              <a:bodyPr>
                <a:normAutofit fontScale="85000" lnSpcReduction="10000"/>
              </a:bodyPr>
              <a:lstStyle/>
              <a:p>
                <a:r>
                  <a:rPr lang="en-US" dirty="0"/>
                  <a:t>Remember that velocity is distance / time. But we’ve seen that both distance and time are rather flexible. So maybe it won’t surprise you that velocity isn’t as simple as we’ve traditionally thought.</a:t>
                </a:r>
              </a:p>
              <a:p>
                <a:r>
                  <a:rPr lang="en-US" dirty="0"/>
                  <a:t>The proof is a bit complex, so I’ll just sketch things. Search for &lt;relativity velocity addition&gt;. </a:t>
                </a:r>
              </a:p>
              <a:p>
                <a:r>
                  <a:rPr lang="en-US" dirty="0"/>
                  <a:t>But the idea behind this formula uses the Lorentz contraction twice, once for each velocity.</a:t>
                </a:r>
              </a:p>
              <a:p>
                <a:r>
                  <a:rPr lang="en-US" dirty="0"/>
                  <a:t>If you have two objects travelling at speeds </a:t>
                </a:r>
                <a:r>
                  <a:rPr lang="en-US" i="1" dirty="0"/>
                  <a:t>u</a:t>
                </a:r>
                <a:r>
                  <a:rPr lang="en-US" dirty="0"/>
                  <a:t> and </a:t>
                </a:r>
                <a:r>
                  <a:rPr lang="en-US" i="1" dirty="0"/>
                  <a:t>v</a:t>
                </a:r>
                <a:r>
                  <a:rPr lang="en-US" dirty="0"/>
                  <a:t> (e.g. our 100 km/</a:t>
                </a:r>
                <a:r>
                  <a:rPr lang="en-US" dirty="0" err="1"/>
                  <a:t>hr</a:t>
                </a:r>
                <a:r>
                  <a:rPr lang="en-US" dirty="0"/>
                  <a:t> train and our 80 km/</a:t>
                </a:r>
                <a:r>
                  <a:rPr lang="en-US" dirty="0" err="1"/>
                  <a:t>hr</a:t>
                </a:r>
                <a:r>
                  <a:rPr lang="en-US" dirty="0"/>
                  <a:t> baseball), their combined speed will </a:t>
                </a:r>
                <a:r>
                  <a:rPr lang="en-US" u="sng" dirty="0"/>
                  <a:t>not</a:t>
                </a:r>
                <a:r>
                  <a:rPr lang="en-US" dirty="0"/>
                  <a:t> be 180 km/hr. The formula is</a:t>
                </a:r>
              </a:p>
              <a:p>
                <a14:m>
                  <m:oMath xmlns:m="http://schemas.openxmlformats.org/officeDocument/2006/math">
                    <m:r>
                      <a:rPr lang="en-US" sz="2200" b="0" i="1" smtClean="0">
                        <a:solidFill>
                          <a:srgbClr val="FFFF00"/>
                        </a:solidFill>
                        <a:latin typeface="Cambria Math" panose="02040503050406030204" pitchFamily="18" charset="0"/>
                      </a:rPr>
                      <m:t>𝑢</m:t>
                    </m:r>
                    <m:r>
                      <a:rPr lang="en-US" sz="2200" b="0" i="1" smtClean="0">
                        <a:solidFill>
                          <a:srgbClr val="FFFF00"/>
                        </a:solidFill>
                        <a:latin typeface="Cambria Math" panose="02040503050406030204" pitchFamily="18" charset="0"/>
                      </a:rPr>
                      <m:t>+</m:t>
                    </m:r>
                    <m:r>
                      <a:rPr lang="en-US" sz="2200" b="0" i="1" smtClean="0">
                        <a:solidFill>
                          <a:srgbClr val="FFFF00"/>
                        </a:solidFill>
                        <a:latin typeface="Cambria Math" panose="02040503050406030204" pitchFamily="18" charset="0"/>
                      </a:rPr>
                      <m:t>𝑣</m:t>
                    </m:r>
                  </m:oMath>
                </a14:m>
                <a:r>
                  <a:rPr lang="en-US" sz="2200" dirty="0">
                    <a:solidFill>
                      <a:srgbClr val="FFFF00"/>
                    </a:solidFill>
                  </a:rPr>
                  <a:t> = </a:t>
                </a:r>
                <a14:m>
                  <m:oMath xmlns:m="http://schemas.openxmlformats.org/officeDocument/2006/math">
                    <m:f>
                      <m:fPr>
                        <m:ctrlPr>
                          <a:rPr lang="en-US" sz="2200" i="1" smtClean="0">
                            <a:solidFill>
                              <a:srgbClr val="FFFF00"/>
                            </a:solidFill>
                            <a:latin typeface="Cambria Math" panose="02040503050406030204" pitchFamily="18" charset="0"/>
                          </a:rPr>
                        </m:ctrlPr>
                      </m:fPr>
                      <m:num>
                        <m:r>
                          <a:rPr lang="en-US" sz="2200" b="0" i="1" smtClean="0">
                            <a:solidFill>
                              <a:srgbClr val="FFFF00"/>
                            </a:solidFill>
                            <a:latin typeface="Cambria Math" panose="02040503050406030204" pitchFamily="18" charset="0"/>
                          </a:rPr>
                          <m:t>𝑢</m:t>
                        </m:r>
                        <m:r>
                          <a:rPr lang="en-US" sz="2200" b="0" i="1" smtClean="0">
                            <a:solidFill>
                              <a:srgbClr val="FFFF00"/>
                            </a:solidFill>
                            <a:latin typeface="Cambria Math" panose="02040503050406030204" pitchFamily="18" charset="0"/>
                          </a:rPr>
                          <m:t>+</m:t>
                        </m:r>
                        <m:r>
                          <a:rPr lang="en-US" sz="2200" b="0" i="1" smtClean="0">
                            <a:solidFill>
                              <a:srgbClr val="FFFF00"/>
                            </a:solidFill>
                            <a:latin typeface="Cambria Math" panose="02040503050406030204" pitchFamily="18" charset="0"/>
                          </a:rPr>
                          <m:t>𝑣</m:t>
                        </m:r>
                      </m:num>
                      <m:den>
                        <m:r>
                          <a:rPr lang="en-US" sz="2200" b="0" i="1" smtClean="0">
                            <a:solidFill>
                              <a:srgbClr val="FFFF00"/>
                            </a:solidFill>
                            <a:latin typeface="Cambria Math" panose="02040503050406030204" pitchFamily="18" charset="0"/>
                          </a:rPr>
                          <m:t>1+</m:t>
                        </m:r>
                        <m:f>
                          <m:fPr>
                            <m:ctrlPr>
                              <a:rPr lang="en-US" sz="2200" b="0" i="1" smtClean="0">
                                <a:solidFill>
                                  <a:srgbClr val="FFFF00"/>
                                </a:solidFill>
                                <a:latin typeface="Cambria Math" panose="02040503050406030204" pitchFamily="18" charset="0"/>
                              </a:rPr>
                            </m:ctrlPr>
                          </m:fPr>
                          <m:num>
                            <m:r>
                              <a:rPr lang="en-US" sz="2200" b="0" i="1" smtClean="0">
                                <a:solidFill>
                                  <a:srgbClr val="FFFF00"/>
                                </a:solidFill>
                                <a:latin typeface="Cambria Math" panose="02040503050406030204" pitchFamily="18" charset="0"/>
                              </a:rPr>
                              <m:t>𝑢𝑣</m:t>
                            </m:r>
                          </m:num>
                          <m:den>
                            <m:r>
                              <a:rPr lang="en-US" sz="2200" b="0" i="1" smtClean="0">
                                <a:solidFill>
                                  <a:srgbClr val="FFFF00"/>
                                </a:solidFill>
                                <a:latin typeface="Cambria Math" panose="02040503050406030204" pitchFamily="18" charset="0"/>
                              </a:rPr>
                              <m:t>𝑐</m:t>
                            </m:r>
                            <m:r>
                              <a:rPr lang="en-US" sz="2200" b="0" i="1" baseline="30000" smtClean="0">
                                <a:solidFill>
                                  <a:srgbClr val="FFFF00"/>
                                </a:solidFill>
                                <a:latin typeface="Cambria Math" panose="02040503050406030204" pitchFamily="18" charset="0"/>
                              </a:rPr>
                              <m:t>2</m:t>
                            </m:r>
                          </m:den>
                        </m:f>
                      </m:den>
                    </m:f>
                  </m:oMath>
                </a14:m>
                <a:r>
                  <a:rPr lang="en-US" sz="2200" dirty="0"/>
                  <a:t> </a:t>
                </a:r>
                <a:r>
                  <a:rPr lang="en-US" sz="1600" dirty="0"/>
                  <a:t>(or </a:t>
                </a:r>
                <a14:m>
                  <m:oMath xmlns:m="http://schemas.openxmlformats.org/officeDocument/2006/math">
                    <m:r>
                      <a:rPr lang="en-US" sz="2200" i="1">
                        <a:solidFill>
                          <a:srgbClr val="FFFF00"/>
                        </a:solidFill>
                        <a:latin typeface="Cambria Math" panose="02040503050406030204" pitchFamily="18" charset="0"/>
                      </a:rPr>
                      <m:t>𝑢</m:t>
                    </m:r>
                    <m:r>
                      <a:rPr lang="en-US" sz="2200" b="0" i="1" smtClean="0">
                        <a:solidFill>
                          <a:srgbClr val="FFFF00"/>
                        </a:solidFill>
                        <a:latin typeface="Cambria Math" panose="02040503050406030204" pitchFamily="18" charset="0"/>
                      </a:rPr>
                      <m:t>−</m:t>
                    </m:r>
                    <m:r>
                      <a:rPr lang="en-US" sz="2200" i="1">
                        <a:solidFill>
                          <a:srgbClr val="FFFF00"/>
                        </a:solidFill>
                        <a:latin typeface="Cambria Math" panose="02040503050406030204" pitchFamily="18" charset="0"/>
                      </a:rPr>
                      <m:t>𝑣</m:t>
                    </m:r>
                  </m:oMath>
                </a14:m>
                <a:r>
                  <a:rPr lang="en-US" sz="2200" dirty="0">
                    <a:solidFill>
                      <a:srgbClr val="FFFF00"/>
                    </a:solidFill>
                  </a:rPr>
                  <a:t> = </a:t>
                </a:r>
                <a14:m>
                  <m:oMath xmlns:m="http://schemas.openxmlformats.org/officeDocument/2006/math">
                    <m:f>
                      <m:fPr>
                        <m:ctrlPr>
                          <a:rPr lang="en-US" sz="2200" i="1">
                            <a:solidFill>
                              <a:srgbClr val="FFFF00"/>
                            </a:solidFill>
                            <a:latin typeface="Cambria Math" panose="02040503050406030204" pitchFamily="18" charset="0"/>
                          </a:rPr>
                        </m:ctrlPr>
                      </m:fPr>
                      <m:num>
                        <m:r>
                          <a:rPr lang="en-US" sz="2200" i="1">
                            <a:solidFill>
                              <a:srgbClr val="FFFF00"/>
                            </a:solidFill>
                            <a:latin typeface="Cambria Math" panose="02040503050406030204" pitchFamily="18" charset="0"/>
                          </a:rPr>
                          <m:t>𝑢</m:t>
                        </m:r>
                        <m:r>
                          <a:rPr lang="en-US" sz="2200" b="0" i="1" smtClean="0">
                            <a:solidFill>
                              <a:srgbClr val="FFFF00"/>
                            </a:solidFill>
                            <a:latin typeface="Cambria Math" panose="02040503050406030204" pitchFamily="18" charset="0"/>
                          </a:rPr>
                          <m:t>−</m:t>
                        </m:r>
                        <m:r>
                          <a:rPr lang="en-US" sz="2200" i="1">
                            <a:solidFill>
                              <a:srgbClr val="FFFF00"/>
                            </a:solidFill>
                            <a:latin typeface="Cambria Math" panose="02040503050406030204" pitchFamily="18" charset="0"/>
                          </a:rPr>
                          <m:t>𝑣</m:t>
                        </m:r>
                      </m:num>
                      <m:den>
                        <m:r>
                          <a:rPr lang="en-US" sz="2200" i="1">
                            <a:solidFill>
                              <a:srgbClr val="FFFF00"/>
                            </a:solidFill>
                            <a:latin typeface="Cambria Math" panose="02040503050406030204" pitchFamily="18" charset="0"/>
                          </a:rPr>
                          <m:t>1</m:t>
                        </m:r>
                        <m:r>
                          <a:rPr lang="en-US" sz="2200" b="0" i="1" smtClean="0">
                            <a:solidFill>
                              <a:srgbClr val="FFFF00"/>
                            </a:solidFill>
                            <a:latin typeface="Cambria Math" panose="02040503050406030204" pitchFamily="18" charset="0"/>
                          </a:rPr>
                          <m:t>−</m:t>
                        </m:r>
                        <m:f>
                          <m:fPr>
                            <m:ctrlPr>
                              <a:rPr lang="en-US" sz="2200" i="1">
                                <a:solidFill>
                                  <a:srgbClr val="FFFF00"/>
                                </a:solidFill>
                                <a:latin typeface="Cambria Math" panose="02040503050406030204" pitchFamily="18" charset="0"/>
                              </a:rPr>
                            </m:ctrlPr>
                          </m:fPr>
                          <m:num>
                            <m:r>
                              <a:rPr lang="en-US" sz="2200" i="1">
                                <a:solidFill>
                                  <a:srgbClr val="FFFF00"/>
                                </a:solidFill>
                                <a:latin typeface="Cambria Math" panose="02040503050406030204" pitchFamily="18" charset="0"/>
                              </a:rPr>
                              <m:t>𝑢𝑣</m:t>
                            </m:r>
                          </m:num>
                          <m:den>
                            <m:r>
                              <a:rPr lang="en-US" sz="2200" i="1">
                                <a:solidFill>
                                  <a:srgbClr val="FFFF00"/>
                                </a:solidFill>
                                <a:latin typeface="Cambria Math" panose="02040503050406030204" pitchFamily="18" charset="0"/>
                              </a:rPr>
                              <m:t>𝑐</m:t>
                            </m:r>
                            <m:r>
                              <a:rPr lang="en-US" sz="2200" i="1" baseline="30000">
                                <a:solidFill>
                                  <a:srgbClr val="FFFF00"/>
                                </a:solidFill>
                                <a:latin typeface="Cambria Math" panose="02040503050406030204" pitchFamily="18" charset="0"/>
                              </a:rPr>
                              <m:t>2</m:t>
                            </m:r>
                          </m:den>
                        </m:f>
                      </m:den>
                    </m:f>
                  </m:oMath>
                </a14:m>
                <a:r>
                  <a:rPr lang="en-US" sz="1600" dirty="0"/>
                  <a:t> if the objects are heading towards each other)</a:t>
                </a:r>
              </a:p>
              <a:p>
                <a:r>
                  <a:rPr lang="en-US" dirty="0"/>
                  <a:t>For our baseball, this comes out to 179.99999999998397 km/hr.</a:t>
                </a:r>
              </a:p>
              <a:p>
                <a:r>
                  <a:rPr lang="en-US" dirty="0"/>
                  <a:t>For our flashlight, u = 100 km/sec and v = c = 300,000 km/sec (or so).</a:t>
                </a:r>
              </a:p>
              <a:p>
                <a:r>
                  <a:rPr lang="en-US" dirty="0"/>
                  <a:t>v = c : Plug v = c into the formula above. Any value of u will give the answer c. This confirms Maxwell’s assertion that the speed of light is the same in all inertial frames.</a:t>
                </a:r>
              </a:p>
              <a:p>
                <a:r>
                  <a:rPr lang="en-US" dirty="0">
                    <a:hlinkClick r:id="rId2"/>
                  </a:rPr>
                  <a:t>http://math.ucr.edu/home/baez/physics/Relativity/SR/velocity.html</a:t>
                </a:r>
                <a:r>
                  <a:rPr lang="en-US" dirty="0"/>
                  <a:t> (Side note: John Baez is Joan’s cousin!)</a:t>
                </a:r>
              </a:p>
            </p:txBody>
          </p:sp>
        </mc:Choice>
        <mc:Fallback>
          <p:sp>
            <p:nvSpPr>
              <p:cNvPr id="4" name="Content Placeholder 3"/>
              <p:cNvSpPr>
                <a:spLocks noGrp="1" noRot="1" noChangeAspect="1" noMove="1" noResize="1" noEditPoints="1" noAdjustHandles="1" noChangeArrowheads="1" noChangeShapeType="1" noTextEdit="1"/>
              </p:cNvSpPr>
              <p:nvPr>
                <p:ph sz="quarter" idx="13"/>
              </p:nvPr>
            </p:nvSpPr>
            <p:spPr>
              <a:xfrm>
                <a:off x="609600" y="1600200"/>
                <a:ext cx="7924800" cy="3886200"/>
              </a:xfrm>
              <a:blipFill>
                <a:blip r:embed="rId3"/>
                <a:stretch>
                  <a:fillRect l="-538" t="-942" r="-538"/>
                </a:stretch>
              </a:blipFill>
            </p:spPr>
            <p:txBody>
              <a:bodyPr/>
              <a:lstStyle/>
              <a:p>
                <a:r>
                  <a:rPr lang="en-US">
                    <a:noFill/>
                  </a:rPr>
                  <a:t> </a:t>
                </a:r>
              </a:p>
            </p:txBody>
          </p:sp>
        </mc:Fallback>
      </mc:AlternateContent>
    </p:spTree>
    <p:extLst>
      <p:ext uri="{BB962C8B-B14F-4D97-AF65-F5344CB8AC3E}">
        <p14:creationId xmlns:p14="http://schemas.microsoft.com/office/powerpoint/2010/main" val="22973762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Mass Increases With Velocity</a:t>
            </a:r>
          </a:p>
        </p:txBody>
      </p:sp>
      <p:sp>
        <p:nvSpPr>
          <p:cNvPr id="3" name="Slide Number Placeholder 2"/>
          <p:cNvSpPr>
            <a:spLocks noGrp="1"/>
          </p:cNvSpPr>
          <p:nvPr>
            <p:ph type="sldNum" sz="quarter" idx="12"/>
          </p:nvPr>
        </p:nvSpPr>
        <p:spPr/>
        <p:txBody>
          <a:bodyPr/>
          <a:lstStyle/>
          <a:p>
            <a:fld id="{699220EE-F833-44BC-AE3D-ED333047E265}" type="slidenum">
              <a:rPr lang="en-US" smtClean="0"/>
              <a:t>59</a:t>
            </a:fld>
            <a:endParaRPr lang="en-US"/>
          </a:p>
        </p:txBody>
      </p:sp>
      <p:sp>
        <p:nvSpPr>
          <p:cNvPr id="4" name="Content Placeholder 3"/>
          <p:cNvSpPr>
            <a:spLocks noGrp="1"/>
          </p:cNvSpPr>
          <p:nvPr>
            <p:ph sz="quarter" idx="13"/>
          </p:nvPr>
        </p:nvSpPr>
        <p:spPr>
          <a:xfrm>
            <a:off x="609600" y="1600200"/>
            <a:ext cx="7772400" cy="3886200"/>
          </a:xfrm>
        </p:spPr>
        <p:txBody>
          <a:bodyPr>
            <a:normAutofit fontScale="92500" lnSpcReduction="10000"/>
          </a:bodyPr>
          <a:lstStyle/>
          <a:p>
            <a:r>
              <a:rPr lang="en-US" dirty="0"/>
              <a:t>From high-school physics, momentum = mass * velocity</a:t>
            </a:r>
          </a:p>
          <a:p>
            <a:pPr lvl="1"/>
            <a:r>
              <a:rPr lang="en-US" dirty="0"/>
              <a:t> p = mv</a:t>
            </a:r>
          </a:p>
          <a:p>
            <a:r>
              <a:rPr lang="en-US" dirty="0"/>
              <a:t>Momentum can be large if the mass is large but the velocity is small (e.g. a freight train slowly wending its way). Or it can be large if the mass is small but the velocity is large (e.g. a rifle bullet). Or some combination of the two.</a:t>
            </a:r>
          </a:p>
          <a:p>
            <a:r>
              <a:rPr lang="en-US" dirty="0"/>
              <a:t>Basically, momentum tells us how resistant to acceleration something is.</a:t>
            </a:r>
          </a:p>
          <a:p>
            <a:r>
              <a:rPr lang="en-US" dirty="0"/>
              <a:t>As we now know, whenever we see v (velocity) in a formula, relativity tells us that it really should be </a:t>
            </a:r>
            <a:r>
              <a:rPr lang="en-US" dirty="0" err="1">
                <a:latin typeface="Symbol" panose="05050102010706020507" pitchFamily="18" charset="2"/>
              </a:rPr>
              <a:t>g</a:t>
            </a:r>
            <a:r>
              <a:rPr lang="en-US" dirty="0" err="1"/>
              <a:t>v</a:t>
            </a:r>
            <a:r>
              <a:rPr lang="en-US" dirty="0"/>
              <a:t>. So it’s really p = </a:t>
            </a:r>
            <a:r>
              <a:rPr lang="en-US" dirty="0" err="1">
                <a:latin typeface="Symbol" panose="05050102010706020507" pitchFamily="18" charset="2"/>
              </a:rPr>
              <a:t>g</a:t>
            </a:r>
            <a:r>
              <a:rPr lang="en-US" dirty="0" err="1"/>
              <a:t>mv</a:t>
            </a:r>
            <a:r>
              <a:rPr lang="en-US" dirty="0"/>
              <a:t>. Let’s write this as p = (</a:t>
            </a:r>
            <a:r>
              <a:rPr lang="en-US" dirty="0">
                <a:latin typeface="Symbol" panose="05050102010706020507" pitchFamily="18" charset="2"/>
              </a:rPr>
              <a:t>g</a:t>
            </a:r>
            <a:r>
              <a:rPr lang="en-US" dirty="0"/>
              <a:t>m)v</a:t>
            </a:r>
          </a:p>
          <a:p>
            <a:r>
              <a:rPr lang="en-US" dirty="0"/>
              <a:t>Since </a:t>
            </a:r>
            <a:r>
              <a:rPr lang="en-US" dirty="0">
                <a:latin typeface="Symbol" panose="05050102010706020507" pitchFamily="18" charset="2"/>
              </a:rPr>
              <a:t>g</a:t>
            </a:r>
            <a:r>
              <a:rPr lang="en-US" dirty="0"/>
              <a:t> &gt; 1, the faster the velocity, the effective mass (“relativistic mass”) increases. So the momentum increases and it makes it harder to accelerate the object. And as v approaches c, </a:t>
            </a:r>
            <a:r>
              <a:rPr lang="en-US" dirty="0">
                <a:latin typeface="Symbol" panose="05050102010706020507" pitchFamily="18" charset="2"/>
              </a:rPr>
              <a:t>g</a:t>
            </a:r>
            <a:r>
              <a:rPr lang="en-US" dirty="0"/>
              <a:t> tends towards infinity and it would require an infinite amount of energy to reach light speed. </a:t>
            </a:r>
          </a:p>
          <a:p>
            <a:r>
              <a:rPr lang="en-US" dirty="0">
                <a:hlinkClick r:id="rId2"/>
              </a:rPr>
              <a:t>https://www.youtube.com/watch?v=LTJauaefTZM</a:t>
            </a:r>
            <a:endParaRPr lang="en-US" dirty="0"/>
          </a:p>
          <a:p>
            <a:r>
              <a:rPr lang="en-US" dirty="0">
                <a:hlinkClick r:id="rId3"/>
              </a:rPr>
              <a:t>https://www.youtube.com/watch?v=A2JCoIGyGxc</a:t>
            </a:r>
            <a:r>
              <a:rPr lang="en-US" dirty="0"/>
              <a:t> </a:t>
            </a:r>
          </a:p>
        </p:txBody>
      </p:sp>
    </p:spTree>
    <p:extLst>
      <p:ext uri="{BB962C8B-B14F-4D97-AF65-F5344CB8AC3E}">
        <p14:creationId xmlns:p14="http://schemas.microsoft.com/office/powerpoint/2010/main" val="1878425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My Credentials</a:t>
            </a:r>
          </a:p>
        </p:txBody>
      </p:sp>
      <p:sp>
        <p:nvSpPr>
          <p:cNvPr id="3" name="Slide Number Placeholder 2"/>
          <p:cNvSpPr>
            <a:spLocks noGrp="1"/>
          </p:cNvSpPr>
          <p:nvPr>
            <p:ph type="sldNum" sz="quarter" idx="12"/>
          </p:nvPr>
        </p:nvSpPr>
        <p:spPr/>
        <p:txBody>
          <a:bodyPr/>
          <a:lstStyle/>
          <a:p>
            <a:fld id="{699220EE-F833-44BC-AE3D-ED333047E265}" type="slidenum">
              <a:rPr lang="en-US" smtClean="0"/>
              <a:t>6</a:t>
            </a:fld>
            <a:endParaRPr lang="en-US"/>
          </a:p>
        </p:txBody>
      </p:sp>
      <p:sp>
        <p:nvSpPr>
          <p:cNvPr id="4" name="Content Placeholder 3"/>
          <p:cNvSpPr>
            <a:spLocks noGrp="1"/>
          </p:cNvSpPr>
          <p:nvPr>
            <p:ph sz="quarter" idx="13"/>
          </p:nvPr>
        </p:nvSpPr>
        <p:spPr/>
        <p:txBody>
          <a:bodyPr/>
          <a:lstStyle/>
          <a:p>
            <a:pPr marL="0" indent="0">
              <a:buNone/>
            </a:pPr>
            <a:r>
              <a:rPr lang="en-US" dirty="0"/>
              <a:t>In other words, I have none.</a:t>
            </a:r>
          </a:p>
          <a:p>
            <a:pPr marL="0" indent="0">
              <a:buNone/>
            </a:pPr>
            <a:r>
              <a:rPr lang="en-US" dirty="0"/>
              <a:t>I’m not a physicist. I’m just a computer nerd who likes math and fundamental physics.</a:t>
            </a:r>
          </a:p>
          <a:p>
            <a:pPr marL="0" indent="0">
              <a:buNone/>
            </a:pPr>
            <a:r>
              <a:rPr lang="en-US" dirty="0"/>
              <a:t>So while I believe that what I’m about to talk about is true, you should probably take it </a:t>
            </a:r>
            <a:r>
              <a:rPr lang="en-US" i="1" dirty="0"/>
              <a:t>cum </a:t>
            </a:r>
            <a:r>
              <a:rPr lang="en-US" i="1" dirty="0" err="1"/>
              <a:t>grano</a:t>
            </a:r>
            <a:r>
              <a:rPr lang="en-US" i="1" dirty="0"/>
              <a:t> </a:t>
            </a:r>
            <a:r>
              <a:rPr lang="en-US" i="1" dirty="0" err="1"/>
              <a:t>salis</a:t>
            </a:r>
            <a:r>
              <a:rPr lang="en-US" dirty="0"/>
              <a:t>.</a:t>
            </a:r>
          </a:p>
          <a:p>
            <a:pPr marL="0" indent="0">
              <a:buNone/>
            </a:pPr>
            <a:endParaRPr lang="en-US" dirty="0"/>
          </a:p>
        </p:txBody>
      </p:sp>
    </p:spTree>
    <p:extLst>
      <p:ext uri="{BB962C8B-B14F-4D97-AF65-F5344CB8AC3E}">
        <p14:creationId xmlns:p14="http://schemas.microsoft.com/office/powerpoint/2010/main" val="20281389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Arguably…</a:t>
            </a:r>
          </a:p>
        </p:txBody>
      </p:sp>
      <p:sp>
        <p:nvSpPr>
          <p:cNvPr id="3" name="Slide Number Placeholder 2"/>
          <p:cNvSpPr>
            <a:spLocks noGrp="1"/>
          </p:cNvSpPr>
          <p:nvPr>
            <p:ph type="sldNum" sz="quarter" idx="12"/>
          </p:nvPr>
        </p:nvSpPr>
        <p:spPr/>
        <p:txBody>
          <a:bodyPr/>
          <a:lstStyle/>
          <a:p>
            <a:fld id="{699220EE-F833-44BC-AE3D-ED333047E265}" type="slidenum">
              <a:rPr lang="en-US" smtClean="0"/>
              <a:t>60</a:t>
            </a:fld>
            <a:endParaRPr lang="en-US"/>
          </a:p>
        </p:txBody>
      </p:sp>
      <p:sp>
        <p:nvSpPr>
          <p:cNvPr id="4" name="Content Placeholder 3"/>
          <p:cNvSpPr>
            <a:spLocks noGrp="1"/>
          </p:cNvSpPr>
          <p:nvPr>
            <p:ph sz="quarter" idx="13"/>
          </p:nvPr>
        </p:nvSpPr>
        <p:spPr>
          <a:xfrm>
            <a:off x="609600" y="1600200"/>
            <a:ext cx="7772400" cy="3886200"/>
          </a:xfrm>
        </p:spPr>
        <p:txBody>
          <a:bodyPr>
            <a:normAutofit/>
          </a:bodyPr>
          <a:lstStyle/>
          <a:p>
            <a:r>
              <a:rPr lang="en-US" dirty="0"/>
              <a:t>Here’s an argument that might make time dilation a bit more intuitively plausible.</a:t>
            </a:r>
          </a:p>
          <a:p>
            <a:r>
              <a:rPr lang="en-US" dirty="0"/>
              <a:t>Imagine being in a car on a large Utah salt flat. You’re at point A, due south of point B, say, 1 kilometer away. Your car always drives at the same speed, say, 100 km/hour.</a:t>
            </a:r>
          </a:p>
          <a:p>
            <a:r>
              <a:rPr lang="en-US" dirty="0"/>
              <a:t>Point C is, say, 10 km to the East of B.</a:t>
            </a:r>
          </a:p>
          <a:p>
            <a:r>
              <a:rPr lang="en-US" dirty="0"/>
              <a:t>You can drive your car directly from A to B. This takes the least amount of time, but you don’t travel any distance East.</a:t>
            </a:r>
          </a:p>
          <a:p>
            <a:r>
              <a:rPr lang="en-US" dirty="0"/>
              <a:t>You can drive your car (at 100 km/</a:t>
            </a:r>
            <a:r>
              <a:rPr lang="en-US" dirty="0" err="1"/>
              <a:t>hr</a:t>
            </a:r>
            <a:r>
              <a:rPr lang="en-US" dirty="0"/>
              <a:t>) from A to C. You’ll spend more time, but you’ll cover more distance Eastward.</a:t>
            </a:r>
          </a:p>
          <a:p>
            <a:r>
              <a:rPr lang="en-US" dirty="0"/>
              <a:t>Spacetime is like this. You can stick in one place and you’ll get to the future as fast as possible. But if you start moving, you’ll be trading distance for time (it’ll take longer).</a:t>
            </a:r>
          </a:p>
          <a:p>
            <a:r>
              <a:rPr lang="en-US" dirty="0"/>
              <a:t>And realize that points A, B and C define a right-angled triangle. Sound familiar?</a:t>
            </a:r>
          </a:p>
        </p:txBody>
      </p:sp>
    </p:spTree>
    <p:extLst>
      <p:ext uri="{BB962C8B-B14F-4D97-AF65-F5344CB8AC3E}">
        <p14:creationId xmlns:p14="http://schemas.microsoft.com/office/powerpoint/2010/main" val="17065357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p>
        </p:txBody>
      </p:sp>
      <p:sp>
        <p:nvSpPr>
          <p:cNvPr id="3" name="Slide Number Placeholder 2"/>
          <p:cNvSpPr>
            <a:spLocks noGrp="1"/>
          </p:cNvSpPr>
          <p:nvPr>
            <p:ph type="sldNum" sz="quarter" idx="12"/>
          </p:nvPr>
        </p:nvSpPr>
        <p:spPr/>
        <p:txBody>
          <a:bodyPr/>
          <a:lstStyle/>
          <a:p>
            <a:fld id="{699220EE-F833-44BC-AE3D-ED333047E265}" type="slidenum">
              <a:rPr lang="en-US" smtClean="0"/>
              <a:t>61</a:t>
            </a:fld>
            <a:endParaRPr lang="en-US"/>
          </a:p>
        </p:txBody>
      </p:sp>
      <p:sp>
        <p:nvSpPr>
          <p:cNvPr id="6" name="Content Placeholder 5">
            <a:extLst>
              <a:ext uri="{FF2B5EF4-FFF2-40B4-BE49-F238E27FC236}">
                <a16:creationId xmlns:a16="http://schemas.microsoft.com/office/drawing/2014/main" id="{CFE82205-1A19-4D08-958E-07132066D06C}"/>
              </a:ext>
            </a:extLst>
          </p:cNvPr>
          <p:cNvSpPr>
            <a:spLocks noGrp="1"/>
          </p:cNvSpPr>
          <p:nvPr>
            <p:ph sz="quarter" idx="13"/>
          </p:nvPr>
        </p:nvSpPr>
        <p:spPr>
          <a:xfrm>
            <a:off x="609600" y="1600200"/>
            <a:ext cx="7924800" cy="3962400"/>
          </a:xfrm>
        </p:spPr>
        <p:txBody>
          <a:bodyPr/>
          <a:lstStyle/>
          <a:p>
            <a:r>
              <a:rPr lang="en-US" dirty="0"/>
              <a:t>This presentation can be found at</a:t>
            </a:r>
          </a:p>
          <a:p>
            <a:pPr lvl="1"/>
            <a:r>
              <a:rPr lang="en-US" sz="2400" dirty="0">
                <a:hlinkClick r:id="rId2"/>
              </a:rPr>
              <a:t>http://lrs5.net/FTPData/NoEDoesNotEqualmc2.pdf</a:t>
            </a:r>
            <a:endParaRPr lang="en-US" sz="2400" dirty="0"/>
          </a:p>
        </p:txBody>
      </p:sp>
    </p:spTree>
    <p:extLst>
      <p:ext uri="{BB962C8B-B14F-4D97-AF65-F5344CB8AC3E}">
        <p14:creationId xmlns:p14="http://schemas.microsoft.com/office/powerpoint/2010/main" val="19410378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TODO: Possible New Slides </a:t>
            </a:r>
          </a:p>
        </p:txBody>
      </p:sp>
      <p:sp>
        <p:nvSpPr>
          <p:cNvPr id="3" name="Slide Number Placeholder 2"/>
          <p:cNvSpPr>
            <a:spLocks noGrp="1"/>
          </p:cNvSpPr>
          <p:nvPr>
            <p:ph type="sldNum" sz="quarter" idx="12"/>
          </p:nvPr>
        </p:nvSpPr>
        <p:spPr/>
        <p:txBody>
          <a:bodyPr/>
          <a:lstStyle/>
          <a:p>
            <a:fld id="{699220EE-F833-44BC-AE3D-ED333047E265}" type="slidenum">
              <a:rPr lang="en-US" smtClean="0"/>
              <a:t>62</a:t>
            </a:fld>
            <a:endParaRPr lang="en-US"/>
          </a:p>
        </p:txBody>
      </p:sp>
      <p:sp>
        <p:nvSpPr>
          <p:cNvPr id="6" name="Content Placeholder 5">
            <a:extLst>
              <a:ext uri="{FF2B5EF4-FFF2-40B4-BE49-F238E27FC236}">
                <a16:creationId xmlns:a16="http://schemas.microsoft.com/office/drawing/2014/main" id="{CFE82205-1A19-4D08-958E-07132066D06C}"/>
              </a:ext>
            </a:extLst>
          </p:cNvPr>
          <p:cNvSpPr>
            <a:spLocks noGrp="1"/>
          </p:cNvSpPr>
          <p:nvPr>
            <p:ph sz="quarter" idx="13"/>
          </p:nvPr>
        </p:nvSpPr>
        <p:spPr>
          <a:xfrm>
            <a:off x="609600" y="1600200"/>
            <a:ext cx="7924800" cy="3962400"/>
          </a:xfrm>
        </p:spPr>
        <p:txBody>
          <a:bodyPr/>
          <a:lstStyle/>
          <a:p>
            <a:r>
              <a:rPr lang="en-US" dirty="0"/>
              <a:t>Feedback while developing this talk showed that some people were uncomfortable with all the math. Most of it was deliberately kept at the high-school level, but for some the ability to follow it had decayed through lack of use.</a:t>
            </a:r>
          </a:p>
          <a:p>
            <a:r>
              <a:rPr lang="en-US" dirty="0"/>
              <a:t>The problem is that there are just way too many popular science books that </a:t>
            </a:r>
            <a:r>
              <a:rPr lang="en-US" i="1" dirty="0">
                <a:solidFill>
                  <a:srgbClr val="FFFF00"/>
                </a:solidFill>
              </a:rPr>
              <a:t>tell</a:t>
            </a:r>
            <a:r>
              <a:rPr lang="en-US" dirty="0"/>
              <a:t> you about Relativity, without providing real insight into what’s going on under the covers.</a:t>
            </a:r>
          </a:p>
          <a:p>
            <a:r>
              <a:rPr lang="en-US" dirty="0"/>
              <a:t>But to support the “… and I’ll Tell You Why” aspect of the talk’s title, you absolutely need to present the algebra.</a:t>
            </a:r>
          </a:p>
          <a:p>
            <a:r>
              <a:rPr lang="en-US" dirty="0"/>
              <a:t>So the guts of the talk will be presented in two sections. The first will present the concepts in as much detail as possible, doing the minimum amount of math but still trying to get the audience comfortable with what’s going on.</a:t>
            </a:r>
          </a:p>
          <a:p>
            <a:r>
              <a:rPr lang="en-US" dirty="0"/>
              <a:t>After that we’ll go back and re-present the same ideas, this time with equations.</a:t>
            </a:r>
          </a:p>
        </p:txBody>
      </p:sp>
    </p:spTree>
    <p:extLst>
      <p:ext uri="{BB962C8B-B14F-4D97-AF65-F5344CB8AC3E}">
        <p14:creationId xmlns:p14="http://schemas.microsoft.com/office/powerpoint/2010/main" val="2006426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Bibliography and Links</a:t>
            </a:r>
          </a:p>
        </p:txBody>
      </p:sp>
      <p:sp>
        <p:nvSpPr>
          <p:cNvPr id="3" name="Slide Number Placeholder 2"/>
          <p:cNvSpPr>
            <a:spLocks noGrp="1"/>
          </p:cNvSpPr>
          <p:nvPr>
            <p:ph type="sldNum" sz="quarter" idx="12"/>
          </p:nvPr>
        </p:nvSpPr>
        <p:spPr/>
        <p:txBody>
          <a:bodyPr/>
          <a:lstStyle/>
          <a:p>
            <a:fld id="{699220EE-F833-44BC-AE3D-ED333047E265}" type="slidenum">
              <a:rPr lang="en-US" smtClean="0"/>
              <a:t>7</a:t>
            </a:fld>
            <a:endParaRPr lang="en-US"/>
          </a:p>
        </p:txBody>
      </p:sp>
      <p:sp>
        <p:nvSpPr>
          <p:cNvPr id="4" name="Content Placeholder 3"/>
          <p:cNvSpPr>
            <a:spLocks noGrp="1"/>
          </p:cNvSpPr>
          <p:nvPr>
            <p:ph sz="quarter" idx="13"/>
          </p:nvPr>
        </p:nvSpPr>
        <p:spPr>
          <a:xfrm>
            <a:off x="609600" y="1600200"/>
            <a:ext cx="7924800" cy="4114800"/>
          </a:xfrm>
        </p:spPr>
        <p:txBody>
          <a:bodyPr>
            <a:normAutofit fontScale="92500" lnSpcReduction="20000"/>
          </a:bodyPr>
          <a:lstStyle/>
          <a:p>
            <a:r>
              <a:rPr lang="en-US" dirty="0"/>
              <a:t>I used to put this at the end of the presentation, but after the last slide, I never got to present these. So here they are at the front.</a:t>
            </a:r>
          </a:p>
          <a:p>
            <a:r>
              <a:rPr lang="en-US" dirty="0"/>
              <a:t>Albert Einstein</a:t>
            </a:r>
          </a:p>
          <a:p>
            <a:pPr lvl="1"/>
            <a:r>
              <a:rPr lang="en-US" dirty="0"/>
              <a:t>On the Electrodynamics of Moving Bodies (June 30, 1905) –</a:t>
            </a:r>
            <a:r>
              <a:rPr lang="en-US" b="1" dirty="0"/>
              <a:t> </a:t>
            </a:r>
            <a:r>
              <a:rPr lang="en-US" dirty="0">
                <a:solidFill>
                  <a:srgbClr val="FF0000"/>
                </a:solidFill>
                <a:hlinkClick r:id="rId2"/>
              </a:rPr>
              <a:t>http://www.fourmilab.ch/etexts/einstein/specrel/www/</a:t>
            </a:r>
            <a:endParaRPr lang="en-US" dirty="0">
              <a:solidFill>
                <a:srgbClr val="FF0000"/>
              </a:solidFill>
            </a:endParaRPr>
          </a:p>
          <a:p>
            <a:pPr lvl="1"/>
            <a:r>
              <a:rPr lang="en-US" dirty="0"/>
              <a:t>Does the Inertia of a Body Depend upon its Energy-Content? (September 27, 1905) –  </a:t>
            </a:r>
            <a:r>
              <a:rPr lang="en-US" dirty="0">
                <a:hlinkClick r:id="rId3"/>
              </a:rPr>
              <a:t>http://users.physik.fu-berlin.de/~kleinert/files/e_mc2.pdf</a:t>
            </a:r>
            <a:endParaRPr lang="en-US" dirty="0"/>
          </a:p>
          <a:p>
            <a:r>
              <a:rPr lang="en-US" dirty="0"/>
              <a:t>Special Relativity  in Wikipedia</a:t>
            </a:r>
            <a:endParaRPr lang="en-US" dirty="0">
              <a:solidFill>
                <a:srgbClr val="FF0000"/>
              </a:solidFill>
            </a:endParaRPr>
          </a:p>
          <a:p>
            <a:pPr lvl="1"/>
            <a:r>
              <a:rPr lang="en-US" dirty="0">
                <a:hlinkClick r:id="rId4"/>
              </a:rPr>
              <a:t>https://en.wikipedia.org/wiki/Special_relativity</a:t>
            </a:r>
            <a:endParaRPr lang="en-US" dirty="0"/>
          </a:p>
          <a:p>
            <a:pPr lvl="1"/>
            <a:r>
              <a:rPr lang="en-US" dirty="0">
                <a:hlinkClick r:id="rId5"/>
              </a:rPr>
              <a:t>https://en.wikipedia.org/wiki/Special_relativity#Time_dilation</a:t>
            </a:r>
            <a:r>
              <a:rPr lang="en-US" dirty="0"/>
              <a:t> </a:t>
            </a:r>
          </a:p>
          <a:p>
            <a:pPr lvl="1"/>
            <a:r>
              <a:rPr lang="en-US" dirty="0">
                <a:hlinkClick r:id="rId6"/>
              </a:rPr>
              <a:t>https://en.wikipedia.org/wiki/Special_relativity#Length_contraction</a:t>
            </a:r>
            <a:endParaRPr lang="en-US" dirty="0"/>
          </a:p>
          <a:p>
            <a:pPr lvl="1"/>
            <a:r>
              <a:rPr lang="en-US" dirty="0">
                <a:hlinkClick r:id="rId7"/>
              </a:rPr>
              <a:t>https://en.wikipedia.org/wiki/Special_relativity#Composition_of_velocities</a:t>
            </a:r>
            <a:r>
              <a:rPr lang="en-US" dirty="0"/>
              <a:t> </a:t>
            </a:r>
          </a:p>
          <a:p>
            <a:pPr lvl="1"/>
            <a:r>
              <a:rPr lang="en-US" dirty="0">
                <a:hlinkClick r:id="rId8"/>
              </a:rPr>
              <a:t>https://en.wikipedia.org/wiki/Relativistic_Doppler_effect</a:t>
            </a:r>
            <a:r>
              <a:rPr lang="en-US" dirty="0"/>
              <a:t> </a:t>
            </a:r>
          </a:p>
          <a:p>
            <a:pPr lvl="1"/>
            <a:r>
              <a:rPr lang="en-US" dirty="0">
                <a:hlinkClick r:id="rId9"/>
              </a:rPr>
              <a:t>https://en.wikipedia.org/wiki/Planck%E2%80%93Einstein_relation</a:t>
            </a:r>
            <a:r>
              <a:rPr lang="en-US" dirty="0"/>
              <a:t> </a:t>
            </a:r>
          </a:p>
        </p:txBody>
      </p:sp>
    </p:spTree>
    <p:extLst>
      <p:ext uri="{BB962C8B-B14F-4D97-AF65-F5344CB8AC3E}">
        <p14:creationId xmlns:p14="http://schemas.microsoft.com/office/powerpoint/2010/main" val="2467813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Bibliography and Links</a:t>
            </a:r>
          </a:p>
        </p:txBody>
      </p:sp>
      <p:sp>
        <p:nvSpPr>
          <p:cNvPr id="3" name="Slide Number Placeholder 2"/>
          <p:cNvSpPr>
            <a:spLocks noGrp="1"/>
          </p:cNvSpPr>
          <p:nvPr>
            <p:ph type="sldNum" sz="quarter" idx="12"/>
          </p:nvPr>
        </p:nvSpPr>
        <p:spPr/>
        <p:txBody>
          <a:bodyPr/>
          <a:lstStyle/>
          <a:p>
            <a:fld id="{699220EE-F833-44BC-AE3D-ED333047E265}" type="slidenum">
              <a:rPr lang="en-US" smtClean="0"/>
              <a:t>8</a:t>
            </a:fld>
            <a:endParaRPr lang="en-US"/>
          </a:p>
        </p:txBody>
      </p:sp>
      <p:sp>
        <p:nvSpPr>
          <p:cNvPr id="4" name="Content Placeholder 3"/>
          <p:cNvSpPr>
            <a:spLocks noGrp="1"/>
          </p:cNvSpPr>
          <p:nvPr>
            <p:ph sz="quarter" idx="13"/>
          </p:nvPr>
        </p:nvSpPr>
        <p:spPr>
          <a:xfrm>
            <a:off x="609600" y="1600200"/>
            <a:ext cx="7924800" cy="4114800"/>
          </a:xfrm>
        </p:spPr>
        <p:txBody>
          <a:bodyPr>
            <a:normAutofit fontScale="92500"/>
          </a:bodyPr>
          <a:lstStyle/>
          <a:p>
            <a:r>
              <a:rPr lang="en-US" dirty="0"/>
              <a:t>Mr. Tompkins books by George Gamow</a:t>
            </a:r>
          </a:p>
          <a:p>
            <a:pPr lvl="1"/>
            <a:r>
              <a:rPr lang="en-US" dirty="0">
                <a:hlinkClick r:id="rId2"/>
              </a:rPr>
              <a:t>https://www.amazon.com/s/ref=nb_sb_noss_2?url=search-alias%3Daps&amp;field-keywords=Mr.+Tompkins&amp;rh=i%3Aaps%2Ck%3AMr.+Tompkins</a:t>
            </a:r>
            <a:endParaRPr lang="en-US" dirty="0"/>
          </a:p>
          <a:p>
            <a:r>
              <a:rPr lang="en-US" dirty="0"/>
              <a:t>Associated videos</a:t>
            </a:r>
          </a:p>
          <a:p>
            <a:pPr lvl="1"/>
            <a:r>
              <a:rPr lang="en-US" dirty="0"/>
              <a:t>Feynman – How did we find the speed of light –  </a:t>
            </a:r>
            <a:r>
              <a:rPr lang="en-US" dirty="0">
                <a:hlinkClick r:id="rId3"/>
              </a:rPr>
              <a:t>https://www.youtube.com/watch?v=b9F8Wn4vf5Y</a:t>
            </a:r>
            <a:r>
              <a:rPr lang="en-US" dirty="0"/>
              <a:t> </a:t>
            </a:r>
          </a:p>
          <a:p>
            <a:pPr lvl="1"/>
            <a:r>
              <a:rPr lang="en-US" dirty="0"/>
              <a:t>Sagan – Speed of light constant – </a:t>
            </a:r>
            <a:r>
              <a:rPr lang="en-US" dirty="0">
                <a:hlinkClick r:id="rId4"/>
              </a:rPr>
              <a:t>https://www.youtube.com/watch?v=_pEiA0-r5A8</a:t>
            </a:r>
            <a:r>
              <a:rPr lang="en-US" dirty="0"/>
              <a:t> </a:t>
            </a:r>
          </a:p>
          <a:p>
            <a:r>
              <a:rPr lang="en-US" dirty="0"/>
              <a:t>Special Relativity and Classical Field Theory – </a:t>
            </a:r>
            <a:r>
              <a:rPr lang="en-US" dirty="0">
                <a:hlinkClick r:id="rId5"/>
              </a:rPr>
              <a:t>https://www.amazon.com/Special-Relativity-Classical-Field-Theory/dp/0465093345/ref=sr_1_3?ie=UTF8&amp;qid=1521837735&amp;sr=8-3&amp;keywords=leonard+susskind</a:t>
            </a:r>
            <a:r>
              <a:rPr lang="en-US" dirty="0"/>
              <a:t> </a:t>
            </a:r>
          </a:p>
          <a:p>
            <a:pPr lvl="1"/>
            <a:r>
              <a:rPr lang="en-US" dirty="0"/>
              <a:t>Other excellent Susskind books – </a:t>
            </a:r>
            <a:r>
              <a:rPr lang="en-US" dirty="0">
                <a:hlinkClick r:id="rId6"/>
              </a:rPr>
              <a:t>https://www.amazon.com/s/ref=nb_sb_noss_2?url=search-alias%3Daps&amp;field-keywords=leonard+susskind&amp;rh=i%3Aaps%2Ck%3Aleonard+susskind</a:t>
            </a:r>
            <a:r>
              <a:rPr lang="en-US" dirty="0"/>
              <a:t> </a:t>
            </a:r>
          </a:p>
        </p:txBody>
      </p:sp>
    </p:spTree>
    <p:extLst>
      <p:ext uri="{BB962C8B-B14F-4D97-AF65-F5344CB8AC3E}">
        <p14:creationId xmlns:p14="http://schemas.microsoft.com/office/powerpoint/2010/main" val="1963193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Special vs. General Relativity</a:t>
            </a:r>
            <a:r>
              <a:rPr lang="en-US" dirty="0"/>
              <a:t>	</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lide Number Placeholder 2"/>
          <p:cNvSpPr>
            <a:spLocks noGrp="1"/>
          </p:cNvSpPr>
          <p:nvPr>
            <p:ph type="sldNum" sz="quarter" idx="12"/>
          </p:nvPr>
        </p:nvSpPr>
        <p:spPr/>
        <p:txBody>
          <a:bodyPr/>
          <a:lstStyle/>
          <a:p>
            <a:fld id="{699220EE-F833-44BC-AE3D-ED333047E265}" type="slidenum">
              <a:rPr lang="en-US" smtClean="0"/>
              <a:t>9</a:t>
            </a:fld>
            <a:endParaRPr lang="en-US"/>
          </a:p>
        </p:txBody>
      </p:sp>
      <p:sp>
        <p:nvSpPr>
          <p:cNvPr id="4" name="Content Placeholder 3"/>
          <p:cNvSpPr>
            <a:spLocks noGrp="1"/>
          </p:cNvSpPr>
          <p:nvPr>
            <p:ph sz="quarter" idx="13"/>
          </p:nvPr>
        </p:nvSpPr>
        <p:spPr/>
        <p:txBody>
          <a:bodyPr/>
          <a:lstStyle/>
          <a:p>
            <a:r>
              <a:rPr lang="en-US" dirty="0"/>
              <a:t>When I was young, I thought that the “General” in General Relativity referred to something rather vague, just sort of hand-wavy (wibbly-wobbly, timey-</a:t>
            </a:r>
            <a:r>
              <a:rPr lang="en-US" dirty="0" err="1"/>
              <a:t>wimey</a:t>
            </a:r>
            <a:r>
              <a:rPr lang="en-US" dirty="0"/>
              <a:t>?), as in “generally speaking”. Whereas Special Relativity was, oh boy, something really special.</a:t>
            </a:r>
          </a:p>
          <a:p>
            <a:r>
              <a:rPr lang="en-US" dirty="0"/>
              <a:t>WRONG!</a:t>
            </a:r>
          </a:p>
          <a:p>
            <a:r>
              <a:rPr lang="en-US" dirty="0"/>
              <a:t>Special Relativity was created first because Einstein couldn’t analyze motion in general. But he could understand simpler situations, involving the special case of particles that do not change speed or direction. These are called </a:t>
            </a:r>
            <a:r>
              <a:rPr lang="en-US" i="1" dirty="0"/>
              <a:t>inertial frames</a:t>
            </a:r>
            <a:r>
              <a:rPr lang="en-US" dirty="0"/>
              <a:t> where bodies (in the absence of other forces like friction) just continue to coast along through </a:t>
            </a:r>
            <a:r>
              <a:rPr lang="en-US" dirty="0" err="1"/>
              <a:t>intertia</a:t>
            </a:r>
            <a:r>
              <a:rPr lang="en-US" dirty="0"/>
              <a:t>, same speed, same direction.</a:t>
            </a:r>
          </a:p>
          <a:p>
            <a:r>
              <a:rPr lang="en-US" dirty="0"/>
              <a:t>General Relativity is a much more sophisticated theory, allowing us to analyze particles that can slow down, can speed up, can dart off in arbitrary directions, and in general constantly curve.</a:t>
            </a:r>
          </a:p>
          <a:p>
            <a:r>
              <a:rPr lang="en-US" dirty="0"/>
              <a:t>In this presentation, the term “Relativity” by itself always means “Special Relativity”.</a:t>
            </a:r>
          </a:p>
          <a:p>
            <a:endParaRPr lang="en-US" dirty="0"/>
          </a:p>
        </p:txBody>
      </p:sp>
    </p:spTree>
    <p:extLst>
      <p:ext uri="{BB962C8B-B14F-4D97-AF65-F5344CB8AC3E}">
        <p14:creationId xmlns:p14="http://schemas.microsoft.com/office/powerpoint/2010/main" val="3582757902"/>
      </p:ext>
    </p:extLst>
  </p:cSld>
  <p:clrMapOvr>
    <a:masterClrMapping/>
  </p:clrMapOvr>
</p:sld>
</file>

<file path=ppt/theme/theme1.xml><?xml version="1.0" encoding="utf-8"?>
<a:theme xmlns:a="http://schemas.openxmlformats.org/drawingml/2006/main" name="Horizon">
  <a:themeElements>
    <a:clrScheme name="Custom 2">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FFFF00"/>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24994</TotalTime>
  <Words>6504</Words>
  <Application>Microsoft Office PowerPoint</Application>
  <PresentationFormat>On-screen Show (4:3)</PresentationFormat>
  <Paragraphs>496</Paragraphs>
  <Slides>62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Arial Narrow</vt:lpstr>
      <vt:lpstr>Calibri</vt:lpstr>
      <vt:lpstr>Cambria Math</vt:lpstr>
      <vt:lpstr>Symbol</vt:lpstr>
      <vt:lpstr>Wingdings</vt:lpstr>
      <vt:lpstr>Horizon</vt:lpstr>
      <vt:lpstr>No, E Does NOT Equal mc2 and I’ll Show You Why!</vt:lpstr>
      <vt:lpstr>Dedication</vt:lpstr>
      <vt:lpstr>Questions</vt:lpstr>
      <vt:lpstr>Confession Time</vt:lpstr>
      <vt:lpstr>My Credentials</vt:lpstr>
      <vt:lpstr>My Credentials</vt:lpstr>
      <vt:lpstr>Bibliography and Links</vt:lpstr>
      <vt:lpstr>Bibliography and Links</vt:lpstr>
      <vt:lpstr>Special vs. General Relativity </vt:lpstr>
      <vt:lpstr>Where We’re Going</vt:lpstr>
      <vt:lpstr>The Assumptions of Special Relativity</vt:lpstr>
      <vt:lpstr>Batter Up!</vt:lpstr>
      <vt:lpstr>Mathematical Preliminaries</vt:lpstr>
      <vt:lpstr>Exponents</vt:lpstr>
      <vt:lpstr>Exponents</vt:lpstr>
      <vt:lpstr>Exponents</vt:lpstr>
      <vt:lpstr>Exponents</vt:lpstr>
      <vt:lpstr>Exponents</vt:lpstr>
      <vt:lpstr>Exponents</vt:lpstr>
      <vt:lpstr>The Binomial Theorem</vt:lpstr>
      <vt:lpstr>Summing an Infinite Series</vt:lpstr>
      <vt:lpstr>Summing an Infinite Series</vt:lpstr>
      <vt:lpstr>Summing an Infinite Series A Bit More Mathematically</vt:lpstr>
      <vt:lpstr>Vocabulary: Beta ("b") and Especially Gamma (g)</vt:lpstr>
      <vt:lpstr>g – The Lorentz Transformation</vt:lpstr>
      <vt:lpstr>Approximations</vt:lpstr>
      <vt:lpstr>The Binomial Approximation of g</vt:lpstr>
      <vt:lpstr>Time Dilation</vt:lpstr>
      <vt:lpstr>What Are the Pieces of the Puzzle?</vt:lpstr>
      <vt:lpstr>How Much Slower is Bob’s Clock Running?</vt:lpstr>
      <vt:lpstr>How Much Slower is Bob’s Clock Running?</vt:lpstr>
      <vt:lpstr>How Much Slower is Bob’s Clock Running?</vt:lpstr>
      <vt:lpstr>How Much Slower is Bob’s Clock Running?</vt:lpstr>
      <vt:lpstr>How Much Slower is Bob’s Clock Running?</vt:lpstr>
      <vt:lpstr>The Bottom Line</vt:lpstr>
      <vt:lpstr>Whew! Let’s Give Our Brains a Break</vt:lpstr>
      <vt:lpstr>An Act of Desperation</vt:lpstr>
      <vt:lpstr>Relativistic Quantum Mechanics</vt:lpstr>
      <vt:lpstr>   OK, Enough Preliminaries! The Setup</vt:lpstr>
      <vt:lpstr>Let There Be Light!</vt:lpstr>
      <vt:lpstr>Let’s Calculate the Energy of T in Two Ways  Alice’s Way </vt:lpstr>
      <vt:lpstr>Let’s Calculate the Energy of T in Two Ways  Bob’s Way </vt:lpstr>
      <vt:lpstr>Let’s Calculate the Energy of T in Two Ways  Bob’s Way </vt:lpstr>
      <vt:lpstr>Let’s Calculate the Energy of T in Two Ways  Bob’s Way </vt:lpstr>
      <vt:lpstr>Who’s Right – Alice or Bob? </vt:lpstr>
      <vt:lpstr>Alice and Bob Reconcile (Isn’t that sweet?)</vt:lpstr>
      <vt:lpstr>Alice and Bob Reconcile (Isn’t that sweet?)</vt:lpstr>
      <vt:lpstr>Alice and Bob Reconcile (Isn’t that sweet?)</vt:lpstr>
      <vt:lpstr>Alice and Bob Reconcile (Isn’t that sweet?)</vt:lpstr>
      <vt:lpstr>Alice and Bob Reconcile (Isn’t that sweet?)</vt:lpstr>
      <vt:lpstr>Alice and Bob Reconcile (Isn’t that sweet?)</vt:lpstr>
      <vt:lpstr>WAIT A MINUTE!</vt:lpstr>
      <vt:lpstr>Einstein’s “Mistake”</vt:lpstr>
      <vt:lpstr>Let’s Do It Right</vt:lpstr>
      <vt:lpstr>Bottom Line</vt:lpstr>
      <vt:lpstr>Additional Special Relativity Features</vt:lpstr>
      <vt:lpstr>Length Contraction</vt:lpstr>
      <vt:lpstr>Adding Velocities</vt:lpstr>
      <vt:lpstr>Mass Increases With Velocity</vt:lpstr>
      <vt:lpstr>Arguably…</vt:lpstr>
      <vt:lpstr>Thank You</vt:lpstr>
      <vt:lpstr>TODO: Possible New Slides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Gentle Introduction to Calculus</dc:title>
  <dc:creator>Larry Smith</dc:creator>
  <cp:lastModifiedBy>Larry Smith</cp:lastModifiedBy>
  <cp:revision>815</cp:revision>
  <cp:lastPrinted>2012-02-06T19:27:17Z</cp:lastPrinted>
  <dcterms:created xsi:type="dcterms:W3CDTF">2012-02-01T21:42:39Z</dcterms:created>
  <dcterms:modified xsi:type="dcterms:W3CDTF">2018-03-27T23:19:29Z</dcterms:modified>
</cp:coreProperties>
</file>