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0" r:id="rId1"/>
  </p:sldMasterIdLst>
  <p:notesMasterIdLst>
    <p:notesMasterId r:id="rId59"/>
  </p:notesMasterIdLst>
  <p:handoutMasterIdLst>
    <p:handoutMasterId r:id="rId60"/>
  </p:handoutMasterIdLst>
  <p:sldIdLst>
    <p:sldId id="256" r:id="rId2"/>
    <p:sldId id="309" r:id="rId3"/>
    <p:sldId id="355" r:id="rId4"/>
    <p:sldId id="365" r:id="rId5"/>
    <p:sldId id="310" r:id="rId6"/>
    <p:sldId id="356" r:id="rId7"/>
    <p:sldId id="364" r:id="rId8"/>
    <p:sldId id="288" r:id="rId9"/>
    <p:sldId id="257" r:id="rId10"/>
    <p:sldId id="264" r:id="rId11"/>
    <p:sldId id="258" r:id="rId12"/>
    <p:sldId id="349" r:id="rId13"/>
    <p:sldId id="259" r:id="rId14"/>
    <p:sldId id="261" r:id="rId15"/>
    <p:sldId id="260" r:id="rId16"/>
    <p:sldId id="313" r:id="rId17"/>
    <p:sldId id="263" r:id="rId18"/>
    <p:sldId id="269" r:id="rId19"/>
    <p:sldId id="357" r:id="rId20"/>
    <p:sldId id="366" r:id="rId21"/>
    <p:sldId id="353" r:id="rId22"/>
    <p:sldId id="354" r:id="rId23"/>
    <p:sldId id="279" r:id="rId24"/>
    <p:sldId id="283" r:id="rId25"/>
    <p:sldId id="280" r:id="rId26"/>
    <p:sldId id="348" r:id="rId27"/>
    <p:sldId id="352" r:id="rId28"/>
    <p:sldId id="367" r:id="rId29"/>
    <p:sldId id="284" r:id="rId30"/>
    <p:sldId id="338" r:id="rId31"/>
    <p:sldId id="299" r:id="rId32"/>
    <p:sldId id="285" r:id="rId33"/>
    <p:sldId id="286" r:id="rId34"/>
    <p:sldId id="273" r:id="rId35"/>
    <p:sldId id="290" r:id="rId36"/>
    <p:sldId id="274" r:id="rId37"/>
    <p:sldId id="293" r:id="rId38"/>
    <p:sldId id="296" r:id="rId39"/>
    <p:sldId id="297" r:id="rId40"/>
    <p:sldId id="298" r:id="rId41"/>
    <p:sldId id="346" r:id="rId42"/>
    <p:sldId id="294" r:id="rId43"/>
    <p:sldId id="304" r:id="rId44"/>
    <p:sldId id="360" r:id="rId45"/>
    <p:sldId id="361" r:id="rId46"/>
    <p:sldId id="369" r:id="rId47"/>
    <p:sldId id="362" r:id="rId48"/>
    <p:sldId id="363" r:id="rId49"/>
    <p:sldId id="270" r:id="rId50"/>
    <p:sldId id="267" r:id="rId51"/>
    <p:sldId id="268" r:id="rId52"/>
    <p:sldId id="275" r:id="rId53"/>
    <p:sldId id="307" r:id="rId54"/>
    <p:sldId id="314" r:id="rId55"/>
    <p:sldId id="312" r:id="rId56"/>
    <p:sldId id="368" r:id="rId57"/>
    <p:sldId id="350" r:id="rId58"/>
  </p:sldIdLst>
  <p:sldSz cx="9144000" cy="6858000" type="screen4x3"/>
  <p:notesSz cx="6858000" cy="9239250"/>
  <p:embeddedFontLst>
    <p:embeddedFont>
      <p:font typeface="Calibri" panose="020F0502020204030204" pitchFamily="34" charset="0"/>
      <p:regular r:id="rId61"/>
      <p:bold r:id="rId62"/>
      <p:italic r:id="rId63"/>
      <p:boldItalic r:id="rId64"/>
    </p:embeddedFont>
    <p:embeddedFont>
      <p:font typeface="Cambria Math" panose="02040503050406030204" pitchFamily="18" charset="0"/>
      <p:regular r:id="rId65"/>
    </p:embeddedFont>
    <p:embeddedFont>
      <p:font typeface="Constantia" panose="02030602050306030303" pitchFamily="18" charset="0"/>
      <p:regular r:id="rId66"/>
      <p:bold r:id="rId67"/>
      <p:italic r:id="rId68"/>
      <p:boldItalic r:id="rId69"/>
    </p:embeddedFont>
    <p:embeddedFont>
      <p:font typeface="Roboto" panose="02000000000000000000" pitchFamily="2" charset="0"/>
      <p:regular r:id="rId70"/>
      <p:bold r:id="rId71"/>
      <p:italic r:id="rId72"/>
      <p:boldItalic r:id="rId73"/>
    </p:embeddedFont>
    <p:embeddedFont>
      <p:font typeface="Wingdings 2" panose="05020102010507070707" pitchFamily="18" charset="2"/>
      <p:regular r:id="rId7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6CF124-46C7-42FA-A238-FA5C051CD148}" v="807" dt="2021-07-18T23:53:14.5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4675" autoAdjust="0"/>
  </p:normalViewPr>
  <p:slideViewPr>
    <p:cSldViewPr>
      <p:cViewPr varScale="1">
        <p:scale>
          <a:sx n="163" d="100"/>
          <a:sy n="163" d="100"/>
        </p:scale>
        <p:origin x="1764" y="108"/>
      </p:cViewPr>
      <p:guideLst>
        <p:guide orient="horz" pos="2160"/>
        <p:guide pos="2880"/>
      </p:guideLst>
    </p:cSldViewPr>
  </p:slideViewPr>
  <p:outlineViewPr>
    <p:cViewPr>
      <p:scale>
        <a:sx n="33" d="100"/>
        <a:sy n="33" d="100"/>
      </p:scale>
      <p:origin x="0" y="21317"/>
    </p:cViewPr>
  </p:outlineViewPr>
  <p:notesTextViewPr>
    <p:cViewPr>
      <p:scale>
        <a:sx n="3" d="2"/>
        <a:sy n="3" d="2"/>
      </p:scale>
      <p:origin x="0" y="0"/>
    </p:cViewPr>
  </p:notesTextViewPr>
  <p:sorterViewPr>
    <p:cViewPr>
      <p:scale>
        <a:sx n="66" d="100"/>
        <a:sy n="66" d="100"/>
      </p:scale>
      <p:origin x="0" y="4085"/>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3.fntdata"/><Relationship Id="rId68" Type="http://schemas.openxmlformats.org/officeDocument/2006/relationships/font" Target="fonts/font8.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74" Type="http://schemas.openxmlformats.org/officeDocument/2006/relationships/font" Target="fonts/font14.fntdata"/><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2.fntdata"/><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1.fntdata"/><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ry Smith" userId="917e534548d4d21c" providerId="LiveId" clId="{F66CF124-46C7-42FA-A238-FA5C051CD148}"/>
    <pc:docChg chg="undo custSel addSld modSld sldOrd modMainMaster">
      <pc:chgData name="Larry Smith" userId="917e534548d4d21c" providerId="LiveId" clId="{F66CF124-46C7-42FA-A238-FA5C051CD148}" dt="2021-07-19T17:54:20.642" v="2886"/>
      <pc:docMkLst>
        <pc:docMk/>
      </pc:docMkLst>
      <pc:sldChg chg="modSp mod">
        <pc:chgData name="Larry Smith" userId="917e534548d4d21c" providerId="LiveId" clId="{F66CF124-46C7-42FA-A238-FA5C051CD148}" dt="2021-07-18T22:47:21.859" v="1679"/>
        <pc:sldMkLst>
          <pc:docMk/>
          <pc:sldMk cId="0" sldId="256"/>
        </pc:sldMkLst>
        <pc:spChg chg="mod">
          <ac:chgData name="Larry Smith" userId="917e534548d4d21c" providerId="LiveId" clId="{F66CF124-46C7-42FA-A238-FA5C051CD148}" dt="2021-07-18T22:47:21.859" v="1679"/>
          <ac:spMkLst>
            <pc:docMk/>
            <pc:sldMk cId="0" sldId="256"/>
            <ac:spMk id="4" creationId="{00000000-0000-0000-0000-000000000000}"/>
          </ac:spMkLst>
        </pc:spChg>
      </pc:sldChg>
      <pc:sldChg chg="modSp mod">
        <pc:chgData name="Larry Smith" userId="917e534548d4d21c" providerId="LiveId" clId="{F66CF124-46C7-42FA-A238-FA5C051CD148}" dt="2021-07-18T22:47:56.522" v="1684"/>
        <pc:sldMkLst>
          <pc:docMk/>
          <pc:sldMk cId="0" sldId="257"/>
        </pc:sldMkLst>
        <pc:spChg chg="mod">
          <ac:chgData name="Larry Smith" userId="917e534548d4d21c" providerId="LiveId" clId="{F66CF124-46C7-42FA-A238-FA5C051CD148}" dt="2021-07-18T22:00:50.602" v="797" actId="20577"/>
          <ac:spMkLst>
            <pc:docMk/>
            <pc:sldMk cId="0" sldId="257"/>
            <ac:spMk id="3" creationId="{00000000-0000-0000-0000-000000000000}"/>
          </ac:spMkLst>
        </pc:spChg>
        <pc:spChg chg="mod">
          <ac:chgData name="Larry Smith" userId="917e534548d4d21c" providerId="LiveId" clId="{F66CF124-46C7-42FA-A238-FA5C051CD148}" dt="2021-07-18T22:47:56.522" v="1684"/>
          <ac:spMkLst>
            <pc:docMk/>
            <pc:sldMk cId="0" sldId="257"/>
            <ac:spMk id="4" creationId="{00000000-0000-0000-0000-000000000000}"/>
          </ac:spMkLst>
        </pc:spChg>
      </pc:sldChg>
      <pc:sldChg chg="modSp mod modAnim">
        <pc:chgData name="Larry Smith" userId="917e534548d4d21c" providerId="LiveId" clId="{F66CF124-46C7-42FA-A238-FA5C051CD148}" dt="2021-07-18T23:07:24.322" v="1820" actId="6549"/>
        <pc:sldMkLst>
          <pc:docMk/>
          <pc:sldMk cId="0" sldId="258"/>
        </pc:sldMkLst>
        <pc:spChg chg="mod">
          <ac:chgData name="Larry Smith" userId="917e534548d4d21c" providerId="LiveId" clId="{F66CF124-46C7-42FA-A238-FA5C051CD148}" dt="2021-07-18T23:07:24.322" v="1820" actId="6549"/>
          <ac:spMkLst>
            <pc:docMk/>
            <pc:sldMk cId="0" sldId="258"/>
            <ac:spMk id="3" creationId="{00000000-0000-0000-0000-000000000000}"/>
          </ac:spMkLst>
        </pc:spChg>
        <pc:spChg chg="mod">
          <ac:chgData name="Larry Smith" userId="917e534548d4d21c" providerId="LiveId" clId="{F66CF124-46C7-42FA-A238-FA5C051CD148}" dt="2021-07-18T22:48:26.301" v="1687"/>
          <ac:spMkLst>
            <pc:docMk/>
            <pc:sldMk cId="0" sldId="258"/>
            <ac:spMk id="4" creationId="{00000000-0000-0000-0000-000000000000}"/>
          </ac:spMkLst>
        </pc:spChg>
      </pc:sldChg>
      <pc:sldChg chg="modSp mod">
        <pc:chgData name="Larry Smith" userId="917e534548d4d21c" providerId="LiveId" clId="{F66CF124-46C7-42FA-A238-FA5C051CD148}" dt="2021-07-18T22:48:35.978" v="1689"/>
        <pc:sldMkLst>
          <pc:docMk/>
          <pc:sldMk cId="0" sldId="259"/>
        </pc:sldMkLst>
        <pc:spChg chg="mod">
          <ac:chgData name="Larry Smith" userId="917e534548d4d21c" providerId="LiveId" clId="{F66CF124-46C7-42FA-A238-FA5C051CD148}" dt="2021-07-18T22:15:20.102" v="1001" actId="20577"/>
          <ac:spMkLst>
            <pc:docMk/>
            <pc:sldMk cId="0" sldId="259"/>
            <ac:spMk id="3" creationId="{00000000-0000-0000-0000-000000000000}"/>
          </ac:spMkLst>
        </pc:spChg>
        <pc:spChg chg="mod">
          <ac:chgData name="Larry Smith" userId="917e534548d4d21c" providerId="LiveId" clId="{F66CF124-46C7-42FA-A238-FA5C051CD148}" dt="2021-07-18T22:48:35.978" v="1689"/>
          <ac:spMkLst>
            <pc:docMk/>
            <pc:sldMk cId="0" sldId="259"/>
            <ac:spMk id="4" creationId="{00000000-0000-0000-0000-000000000000}"/>
          </ac:spMkLst>
        </pc:spChg>
      </pc:sldChg>
      <pc:sldChg chg="modSp mod">
        <pc:chgData name="Larry Smith" userId="917e534548d4d21c" providerId="LiveId" clId="{F66CF124-46C7-42FA-A238-FA5C051CD148}" dt="2021-07-18T22:48:43.447" v="1691"/>
        <pc:sldMkLst>
          <pc:docMk/>
          <pc:sldMk cId="0" sldId="260"/>
        </pc:sldMkLst>
        <pc:spChg chg="mod">
          <ac:chgData name="Larry Smith" userId="917e534548d4d21c" providerId="LiveId" clId="{F66CF124-46C7-42FA-A238-FA5C051CD148}" dt="2021-07-18T22:48:43.447" v="1691"/>
          <ac:spMkLst>
            <pc:docMk/>
            <pc:sldMk cId="0" sldId="260"/>
            <ac:spMk id="4" creationId="{00000000-0000-0000-0000-000000000000}"/>
          </ac:spMkLst>
        </pc:spChg>
      </pc:sldChg>
      <pc:sldChg chg="modSp mod">
        <pc:chgData name="Larry Smith" userId="917e534548d4d21c" providerId="LiveId" clId="{F66CF124-46C7-42FA-A238-FA5C051CD148}" dt="2021-07-18T22:48:39.921" v="1690"/>
        <pc:sldMkLst>
          <pc:docMk/>
          <pc:sldMk cId="0" sldId="261"/>
        </pc:sldMkLst>
        <pc:spChg chg="mod">
          <ac:chgData name="Larry Smith" userId="917e534548d4d21c" providerId="LiveId" clId="{F66CF124-46C7-42FA-A238-FA5C051CD148}" dt="2021-07-18T22:28:06.949" v="1003" actId="20577"/>
          <ac:spMkLst>
            <pc:docMk/>
            <pc:sldMk cId="0" sldId="261"/>
            <ac:spMk id="3" creationId="{00000000-0000-0000-0000-000000000000}"/>
          </ac:spMkLst>
        </pc:spChg>
        <pc:spChg chg="mod">
          <ac:chgData name="Larry Smith" userId="917e534548d4d21c" providerId="LiveId" clId="{F66CF124-46C7-42FA-A238-FA5C051CD148}" dt="2021-07-18T22:48:39.921" v="1690"/>
          <ac:spMkLst>
            <pc:docMk/>
            <pc:sldMk cId="0" sldId="261"/>
            <ac:spMk id="4" creationId="{00000000-0000-0000-0000-000000000000}"/>
          </ac:spMkLst>
        </pc:spChg>
      </pc:sldChg>
      <pc:sldChg chg="modSp mod">
        <pc:chgData name="Larry Smith" userId="917e534548d4d21c" providerId="LiveId" clId="{F66CF124-46C7-42FA-A238-FA5C051CD148}" dt="2021-07-18T22:48:50.778" v="1693"/>
        <pc:sldMkLst>
          <pc:docMk/>
          <pc:sldMk cId="0" sldId="263"/>
        </pc:sldMkLst>
        <pc:spChg chg="mod">
          <ac:chgData name="Larry Smith" userId="917e534548d4d21c" providerId="LiveId" clId="{F66CF124-46C7-42FA-A238-FA5C051CD148}" dt="2021-07-18T22:48:50.778" v="1693"/>
          <ac:spMkLst>
            <pc:docMk/>
            <pc:sldMk cId="0" sldId="263"/>
            <ac:spMk id="4" creationId="{00000000-0000-0000-0000-000000000000}"/>
          </ac:spMkLst>
        </pc:spChg>
      </pc:sldChg>
      <pc:sldChg chg="modSp mod">
        <pc:chgData name="Larry Smith" userId="917e534548d4d21c" providerId="LiveId" clId="{F66CF124-46C7-42FA-A238-FA5C051CD148}" dt="2021-07-19T17:54:20.642" v="2886"/>
        <pc:sldMkLst>
          <pc:docMk/>
          <pc:sldMk cId="0" sldId="264"/>
        </pc:sldMkLst>
        <pc:spChg chg="mod">
          <ac:chgData name="Larry Smith" userId="917e534548d4d21c" providerId="LiveId" clId="{F66CF124-46C7-42FA-A238-FA5C051CD148}" dt="2021-07-19T17:54:20.642" v="2886"/>
          <ac:spMkLst>
            <pc:docMk/>
            <pc:sldMk cId="0" sldId="264"/>
            <ac:spMk id="3" creationId="{00000000-0000-0000-0000-000000000000}"/>
          </ac:spMkLst>
        </pc:spChg>
        <pc:spChg chg="mod">
          <ac:chgData name="Larry Smith" userId="917e534548d4d21c" providerId="LiveId" clId="{F66CF124-46C7-42FA-A238-FA5C051CD148}" dt="2021-07-18T22:48:07.938" v="1685"/>
          <ac:spMkLst>
            <pc:docMk/>
            <pc:sldMk cId="0" sldId="264"/>
            <ac:spMk id="4" creationId="{00000000-0000-0000-0000-000000000000}"/>
          </ac:spMkLst>
        </pc:spChg>
      </pc:sldChg>
      <pc:sldChg chg="modSp mod">
        <pc:chgData name="Larry Smith" userId="917e534548d4d21c" providerId="LiveId" clId="{F66CF124-46C7-42FA-A238-FA5C051CD148}" dt="2021-07-18T22:50:42.975" v="1722" actId="20577"/>
        <pc:sldMkLst>
          <pc:docMk/>
          <pc:sldMk cId="0" sldId="265"/>
        </pc:sldMkLst>
        <pc:spChg chg="mod">
          <ac:chgData name="Larry Smith" userId="917e534548d4d21c" providerId="LiveId" clId="{F66CF124-46C7-42FA-A238-FA5C051CD148}" dt="2021-07-18T22:50:42.975" v="1722" actId="20577"/>
          <ac:spMkLst>
            <pc:docMk/>
            <pc:sldMk cId="0" sldId="265"/>
            <ac:spMk id="3" creationId="{00000000-0000-0000-0000-000000000000}"/>
          </ac:spMkLst>
        </pc:spChg>
        <pc:spChg chg="mod">
          <ac:chgData name="Larry Smith" userId="917e534548d4d21c" providerId="LiveId" clId="{F66CF124-46C7-42FA-A238-FA5C051CD148}" dt="2021-07-18T22:50:30.682" v="1718"/>
          <ac:spMkLst>
            <pc:docMk/>
            <pc:sldMk cId="0" sldId="265"/>
            <ac:spMk id="4" creationId="{00000000-0000-0000-0000-000000000000}"/>
          </ac:spMkLst>
        </pc:spChg>
      </pc:sldChg>
      <pc:sldChg chg="modSp mod">
        <pc:chgData name="Larry Smith" userId="917e534548d4d21c" providerId="LiveId" clId="{F66CF124-46C7-42FA-A238-FA5C051CD148}" dt="2021-07-18T23:29:10.966" v="1854" actId="15"/>
        <pc:sldMkLst>
          <pc:docMk/>
          <pc:sldMk cId="0" sldId="267"/>
        </pc:sldMkLst>
        <pc:spChg chg="mod">
          <ac:chgData name="Larry Smith" userId="917e534548d4d21c" providerId="LiveId" clId="{F66CF124-46C7-42FA-A238-FA5C051CD148}" dt="2021-07-18T23:29:10.966" v="1854" actId="15"/>
          <ac:spMkLst>
            <pc:docMk/>
            <pc:sldMk cId="0" sldId="267"/>
            <ac:spMk id="3" creationId="{00000000-0000-0000-0000-000000000000}"/>
          </ac:spMkLst>
        </pc:spChg>
        <pc:spChg chg="mod">
          <ac:chgData name="Larry Smith" userId="917e534548d4d21c" providerId="LiveId" clId="{F66CF124-46C7-42FA-A238-FA5C051CD148}" dt="2021-07-18T22:50:55.354" v="1724"/>
          <ac:spMkLst>
            <pc:docMk/>
            <pc:sldMk cId="0" sldId="267"/>
            <ac:spMk id="4" creationId="{00000000-0000-0000-0000-000000000000}"/>
          </ac:spMkLst>
        </pc:spChg>
      </pc:sldChg>
      <pc:sldChg chg="modSp mod">
        <pc:chgData name="Larry Smith" userId="917e534548d4d21c" providerId="LiveId" clId="{F66CF124-46C7-42FA-A238-FA5C051CD148}" dt="2021-07-18T22:50:59.053" v="1725"/>
        <pc:sldMkLst>
          <pc:docMk/>
          <pc:sldMk cId="0" sldId="268"/>
        </pc:sldMkLst>
        <pc:spChg chg="mod">
          <ac:chgData name="Larry Smith" userId="917e534548d4d21c" providerId="LiveId" clId="{F66CF124-46C7-42FA-A238-FA5C051CD148}" dt="2021-07-18T22:50:59.053" v="1725"/>
          <ac:spMkLst>
            <pc:docMk/>
            <pc:sldMk cId="0" sldId="268"/>
            <ac:spMk id="4" creationId="{00000000-0000-0000-0000-000000000000}"/>
          </ac:spMkLst>
        </pc:spChg>
      </pc:sldChg>
      <pc:sldChg chg="modSp mod">
        <pc:chgData name="Larry Smith" userId="917e534548d4d21c" providerId="LiveId" clId="{F66CF124-46C7-42FA-A238-FA5C051CD148}" dt="2021-07-18T22:48:54.075" v="1694"/>
        <pc:sldMkLst>
          <pc:docMk/>
          <pc:sldMk cId="0" sldId="269"/>
        </pc:sldMkLst>
        <pc:spChg chg="mod">
          <ac:chgData name="Larry Smith" userId="917e534548d4d21c" providerId="LiveId" clId="{F66CF124-46C7-42FA-A238-FA5C051CD148}" dt="2021-07-18T22:48:54.075" v="1694"/>
          <ac:spMkLst>
            <pc:docMk/>
            <pc:sldMk cId="0" sldId="269"/>
            <ac:spMk id="4" creationId="{00000000-0000-0000-0000-000000000000}"/>
          </ac:spMkLst>
        </pc:spChg>
      </pc:sldChg>
      <pc:sldChg chg="modSp mod">
        <pc:chgData name="Larry Smith" userId="917e534548d4d21c" providerId="LiveId" clId="{F66CF124-46C7-42FA-A238-FA5C051CD148}" dt="2021-07-18T22:57:28.636" v="1742" actId="27636"/>
        <pc:sldMkLst>
          <pc:docMk/>
          <pc:sldMk cId="0" sldId="270"/>
        </pc:sldMkLst>
        <pc:spChg chg="mod">
          <ac:chgData name="Larry Smith" userId="917e534548d4d21c" providerId="LiveId" clId="{F66CF124-46C7-42FA-A238-FA5C051CD148}" dt="2021-07-18T22:57:28.636" v="1742" actId="27636"/>
          <ac:spMkLst>
            <pc:docMk/>
            <pc:sldMk cId="0" sldId="270"/>
            <ac:spMk id="3" creationId="{00000000-0000-0000-0000-000000000000}"/>
          </ac:spMkLst>
        </pc:spChg>
        <pc:spChg chg="mod">
          <ac:chgData name="Larry Smith" userId="917e534548d4d21c" providerId="LiveId" clId="{F66CF124-46C7-42FA-A238-FA5C051CD148}" dt="2021-07-18T22:50:47.835" v="1723"/>
          <ac:spMkLst>
            <pc:docMk/>
            <pc:sldMk cId="0" sldId="270"/>
            <ac:spMk id="4" creationId="{00000000-0000-0000-0000-000000000000}"/>
          </ac:spMkLst>
        </pc:spChg>
      </pc:sldChg>
      <pc:sldChg chg="modSp mod">
        <pc:chgData name="Larry Smith" userId="917e534548d4d21c" providerId="LiveId" clId="{F66CF124-46C7-42FA-A238-FA5C051CD148}" dt="2021-07-18T22:49:54.795" v="1708"/>
        <pc:sldMkLst>
          <pc:docMk/>
          <pc:sldMk cId="0" sldId="273"/>
        </pc:sldMkLst>
        <pc:spChg chg="mod">
          <ac:chgData name="Larry Smith" userId="917e534548d4d21c" providerId="LiveId" clId="{F66CF124-46C7-42FA-A238-FA5C051CD148}" dt="2021-07-18T22:49:54.795" v="1708"/>
          <ac:spMkLst>
            <pc:docMk/>
            <pc:sldMk cId="0" sldId="273"/>
            <ac:spMk id="4" creationId="{00000000-0000-0000-0000-000000000000}"/>
          </ac:spMkLst>
        </pc:spChg>
      </pc:sldChg>
      <pc:sldChg chg="modSp mod">
        <pc:chgData name="Larry Smith" userId="917e534548d4d21c" providerId="LiveId" clId="{F66CF124-46C7-42FA-A238-FA5C051CD148}" dt="2021-07-18T22:50:03.937" v="1710"/>
        <pc:sldMkLst>
          <pc:docMk/>
          <pc:sldMk cId="0" sldId="274"/>
        </pc:sldMkLst>
        <pc:spChg chg="mod">
          <ac:chgData name="Larry Smith" userId="917e534548d4d21c" providerId="LiveId" clId="{F66CF124-46C7-42FA-A238-FA5C051CD148}" dt="2021-07-18T22:50:03.937" v="1710"/>
          <ac:spMkLst>
            <pc:docMk/>
            <pc:sldMk cId="0" sldId="274"/>
            <ac:spMk id="4" creationId="{00000000-0000-0000-0000-000000000000}"/>
          </ac:spMkLst>
        </pc:spChg>
      </pc:sldChg>
      <pc:sldChg chg="modSp mod">
        <pc:chgData name="Larry Smith" userId="917e534548d4d21c" providerId="LiveId" clId="{F66CF124-46C7-42FA-A238-FA5C051CD148}" dt="2021-07-18T22:51:09.846" v="1727" actId="6549"/>
        <pc:sldMkLst>
          <pc:docMk/>
          <pc:sldMk cId="0" sldId="275"/>
        </pc:sldMkLst>
        <pc:spChg chg="mod">
          <ac:chgData name="Larry Smith" userId="917e534548d4d21c" providerId="LiveId" clId="{F66CF124-46C7-42FA-A238-FA5C051CD148}" dt="2021-07-18T22:51:09.846" v="1727" actId="6549"/>
          <ac:spMkLst>
            <pc:docMk/>
            <pc:sldMk cId="0" sldId="275"/>
            <ac:spMk id="3" creationId="{00000000-0000-0000-0000-000000000000}"/>
          </ac:spMkLst>
        </pc:spChg>
        <pc:spChg chg="mod">
          <ac:chgData name="Larry Smith" userId="917e534548d4d21c" providerId="LiveId" clId="{F66CF124-46C7-42FA-A238-FA5C051CD148}" dt="2021-07-18T22:51:02.076" v="1726"/>
          <ac:spMkLst>
            <pc:docMk/>
            <pc:sldMk cId="0" sldId="275"/>
            <ac:spMk id="4" creationId="{00000000-0000-0000-0000-000000000000}"/>
          </ac:spMkLst>
        </pc:spChg>
      </pc:sldChg>
      <pc:sldChg chg="modSp mod">
        <pc:chgData name="Larry Smith" userId="917e534548d4d21c" providerId="LiveId" clId="{F66CF124-46C7-42FA-A238-FA5C051CD148}" dt="2021-07-18T23:43:36.563" v="2570" actId="20577"/>
        <pc:sldMkLst>
          <pc:docMk/>
          <pc:sldMk cId="0" sldId="279"/>
        </pc:sldMkLst>
        <pc:spChg chg="mod">
          <ac:chgData name="Larry Smith" userId="917e534548d4d21c" providerId="LiveId" clId="{F66CF124-46C7-42FA-A238-FA5C051CD148}" dt="2021-07-18T23:43:36.563" v="2570" actId="20577"/>
          <ac:spMkLst>
            <pc:docMk/>
            <pc:sldMk cId="0" sldId="279"/>
            <ac:spMk id="3" creationId="{00000000-0000-0000-0000-000000000000}"/>
          </ac:spMkLst>
        </pc:spChg>
        <pc:spChg chg="mod">
          <ac:chgData name="Larry Smith" userId="917e534548d4d21c" providerId="LiveId" clId="{F66CF124-46C7-42FA-A238-FA5C051CD148}" dt="2021-07-18T22:49:06.118" v="1697"/>
          <ac:spMkLst>
            <pc:docMk/>
            <pc:sldMk cId="0" sldId="279"/>
            <ac:spMk id="4" creationId="{00000000-0000-0000-0000-000000000000}"/>
          </ac:spMkLst>
        </pc:spChg>
      </pc:sldChg>
      <pc:sldChg chg="modSp mod">
        <pc:chgData name="Larry Smith" userId="917e534548d4d21c" providerId="LiveId" clId="{F66CF124-46C7-42FA-A238-FA5C051CD148}" dt="2021-07-18T22:49:12.959" v="1699"/>
        <pc:sldMkLst>
          <pc:docMk/>
          <pc:sldMk cId="0" sldId="280"/>
        </pc:sldMkLst>
        <pc:spChg chg="mod">
          <ac:chgData name="Larry Smith" userId="917e534548d4d21c" providerId="LiveId" clId="{F66CF124-46C7-42FA-A238-FA5C051CD148}" dt="2021-07-18T22:49:12.959" v="1699"/>
          <ac:spMkLst>
            <pc:docMk/>
            <pc:sldMk cId="0" sldId="280"/>
            <ac:spMk id="4" creationId="{00000000-0000-0000-0000-000000000000}"/>
          </ac:spMkLst>
        </pc:spChg>
      </pc:sldChg>
      <pc:sldChg chg="modSp mod">
        <pc:chgData name="Larry Smith" userId="917e534548d4d21c" providerId="LiveId" clId="{F66CF124-46C7-42FA-A238-FA5C051CD148}" dt="2021-07-18T23:54:42.109" v="2728" actId="20577"/>
        <pc:sldMkLst>
          <pc:docMk/>
          <pc:sldMk cId="0" sldId="283"/>
        </pc:sldMkLst>
        <pc:spChg chg="mod">
          <ac:chgData name="Larry Smith" userId="917e534548d4d21c" providerId="LiveId" clId="{F66CF124-46C7-42FA-A238-FA5C051CD148}" dt="2021-07-18T23:54:42.109" v="2728" actId="20577"/>
          <ac:spMkLst>
            <pc:docMk/>
            <pc:sldMk cId="0" sldId="283"/>
            <ac:spMk id="3" creationId="{00000000-0000-0000-0000-000000000000}"/>
          </ac:spMkLst>
        </pc:spChg>
        <pc:spChg chg="mod">
          <ac:chgData name="Larry Smith" userId="917e534548d4d21c" providerId="LiveId" clId="{F66CF124-46C7-42FA-A238-FA5C051CD148}" dt="2021-07-18T22:49:34.022" v="1702"/>
          <ac:spMkLst>
            <pc:docMk/>
            <pc:sldMk cId="0" sldId="283"/>
            <ac:spMk id="4" creationId="{00000000-0000-0000-0000-000000000000}"/>
          </ac:spMkLst>
        </pc:spChg>
      </pc:sldChg>
      <pc:sldChg chg="modSp mod">
        <pc:chgData name="Larry Smith" userId="917e534548d4d21c" providerId="LiveId" clId="{F66CF124-46C7-42FA-A238-FA5C051CD148}" dt="2021-07-18T23:57:47.593" v="2751" actId="20577"/>
        <pc:sldMkLst>
          <pc:docMk/>
          <pc:sldMk cId="0" sldId="284"/>
        </pc:sldMkLst>
        <pc:spChg chg="mod">
          <ac:chgData name="Larry Smith" userId="917e534548d4d21c" providerId="LiveId" clId="{F66CF124-46C7-42FA-A238-FA5C051CD148}" dt="2021-07-18T23:55:08.742" v="2729" actId="14100"/>
          <ac:spMkLst>
            <pc:docMk/>
            <pc:sldMk cId="0" sldId="284"/>
            <ac:spMk id="2" creationId="{00000000-0000-0000-0000-000000000000}"/>
          </ac:spMkLst>
        </pc:spChg>
        <pc:spChg chg="mod">
          <ac:chgData name="Larry Smith" userId="917e534548d4d21c" providerId="LiveId" clId="{F66CF124-46C7-42FA-A238-FA5C051CD148}" dt="2021-07-18T22:49:38.610" v="1703"/>
          <ac:spMkLst>
            <pc:docMk/>
            <pc:sldMk cId="0" sldId="284"/>
            <ac:spMk id="4" creationId="{00000000-0000-0000-0000-000000000000}"/>
          </ac:spMkLst>
        </pc:spChg>
        <pc:graphicFrameChg chg="mod modGraphic">
          <ac:chgData name="Larry Smith" userId="917e534548d4d21c" providerId="LiveId" clId="{F66CF124-46C7-42FA-A238-FA5C051CD148}" dt="2021-07-18T23:57:47.593" v="2751" actId="20577"/>
          <ac:graphicFrameMkLst>
            <pc:docMk/>
            <pc:sldMk cId="0" sldId="284"/>
            <ac:graphicFrameMk id="7" creationId="{00000000-0000-0000-0000-000000000000}"/>
          </ac:graphicFrameMkLst>
        </pc:graphicFrameChg>
      </pc:sldChg>
      <pc:sldChg chg="modSp mod">
        <pc:chgData name="Larry Smith" userId="917e534548d4d21c" providerId="LiveId" clId="{F66CF124-46C7-42FA-A238-FA5C051CD148}" dt="2021-07-18T22:49:47.681" v="1706"/>
        <pc:sldMkLst>
          <pc:docMk/>
          <pc:sldMk cId="0" sldId="285"/>
        </pc:sldMkLst>
        <pc:spChg chg="mod">
          <ac:chgData name="Larry Smith" userId="917e534548d4d21c" providerId="LiveId" clId="{F66CF124-46C7-42FA-A238-FA5C051CD148}" dt="2021-07-18T22:49:47.681" v="1706"/>
          <ac:spMkLst>
            <pc:docMk/>
            <pc:sldMk cId="0" sldId="285"/>
            <ac:spMk id="4" creationId="{00000000-0000-0000-0000-000000000000}"/>
          </ac:spMkLst>
        </pc:spChg>
      </pc:sldChg>
      <pc:sldChg chg="modSp mod">
        <pc:chgData name="Larry Smith" userId="917e534548d4d21c" providerId="LiveId" clId="{F66CF124-46C7-42FA-A238-FA5C051CD148}" dt="2021-07-18T22:49:51.117" v="1707"/>
        <pc:sldMkLst>
          <pc:docMk/>
          <pc:sldMk cId="0" sldId="286"/>
        </pc:sldMkLst>
        <pc:spChg chg="mod">
          <ac:chgData name="Larry Smith" userId="917e534548d4d21c" providerId="LiveId" clId="{F66CF124-46C7-42FA-A238-FA5C051CD148}" dt="2021-07-18T22:49:51.117" v="1707"/>
          <ac:spMkLst>
            <pc:docMk/>
            <pc:sldMk cId="0" sldId="286"/>
            <ac:spMk id="4" creationId="{00000000-0000-0000-0000-000000000000}"/>
          </ac:spMkLst>
        </pc:spChg>
      </pc:sldChg>
      <pc:sldChg chg="modSp mod">
        <pc:chgData name="Larry Smith" userId="917e534548d4d21c" providerId="LiveId" clId="{F66CF124-46C7-42FA-A238-FA5C051CD148}" dt="2021-07-18T22:47:46.101" v="1683"/>
        <pc:sldMkLst>
          <pc:docMk/>
          <pc:sldMk cId="0" sldId="288"/>
        </pc:sldMkLst>
        <pc:spChg chg="mod">
          <ac:chgData name="Larry Smith" userId="917e534548d4d21c" providerId="LiveId" clId="{F66CF124-46C7-42FA-A238-FA5C051CD148}" dt="2021-07-18T22:47:46.101" v="1683"/>
          <ac:spMkLst>
            <pc:docMk/>
            <pc:sldMk cId="0" sldId="288"/>
            <ac:spMk id="4" creationId="{00000000-0000-0000-0000-000000000000}"/>
          </ac:spMkLst>
        </pc:spChg>
      </pc:sldChg>
      <pc:sldChg chg="modSp mod">
        <pc:chgData name="Larry Smith" userId="917e534548d4d21c" providerId="LiveId" clId="{F66CF124-46C7-42FA-A238-FA5C051CD148}" dt="2021-07-18T22:49:59.413" v="1709"/>
        <pc:sldMkLst>
          <pc:docMk/>
          <pc:sldMk cId="0" sldId="290"/>
        </pc:sldMkLst>
        <pc:spChg chg="mod">
          <ac:chgData name="Larry Smith" userId="917e534548d4d21c" providerId="LiveId" clId="{F66CF124-46C7-42FA-A238-FA5C051CD148}" dt="2021-07-18T22:49:59.413" v="1709"/>
          <ac:spMkLst>
            <pc:docMk/>
            <pc:sldMk cId="0" sldId="290"/>
            <ac:spMk id="4" creationId="{00000000-0000-0000-0000-000000000000}"/>
          </ac:spMkLst>
        </pc:spChg>
      </pc:sldChg>
      <pc:sldChg chg="modSp mod">
        <pc:chgData name="Larry Smith" userId="917e534548d4d21c" providerId="LiveId" clId="{F66CF124-46C7-42FA-A238-FA5C051CD148}" dt="2021-07-18T22:50:07.165" v="1711"/>
        <pc:sldMkLst>
          <pc:docMk/>
          <pc:sldMk cId="0" sldId="293"/>
        </pc:sldMkLst>
        <pc:spChg chg="mod">
          <ac:chgData name="Larry Smith" userId="917e534548d4d21c" providerId="LiveId" clId="{F66CF124-46C7-42FA-A238-FA5C051CD148}" dt="2021-07-18T22:50:07.165" v="1711"/>
          <ac:spMkLst>
            <pc:docMk/>
            <pc:sldMk cId="0" sldId="293"/>
            <ac:spMk id="4" creationId="{00000000-0000-0000-0000-000000000000}"/>
          </ac:spMkLst>
        </pc:spChg>
      </pc:sldChg>
      <pc:sldChg chg="modSp mod">
        <pc:chgData name="Larry Smith" userId="917e534548d4d21c" providerId="LiveId" clId="{F66CF124-46C7-42FA-A238-FA5C051CD148}" dt="2021-07-19T00:13:30.258" v="2872" actId="27636"/>
        <pc:sldMkLst>
          <pc:docMk/>
          <pc:sldMk cId="0" sldId="294"/>
        </pc:sldMkLst>
        <pc:spChg chg="mod">
          <ac:chgData name="Larry Smith" userId="917e534548d4d21c" providerId="LiveId" clId="{F66CF124-46C7-42FA-A238-FA5C051CD148}" dt="2021-07-19T00:13:30.258" v="2872" actId="27636"/>
          <ac:spMkLst>
            <pc:docMk/>
            <pc:sldMk cId="0" sldId="294"/>
            <ac:spMk id="3" creationId="{00000000-0000-0000-0000-000000000000}"/>
          </ac:spMkLst>
        </pc:spChg>
        <pc:spChg chg="mod">
          <ac:chgData name="Larry Smith" userId="917e534548d4d21c" providerId="LiveId" clId="{F66CF124-46C7-42FA-A238-FA5C051CD148}" dt="2021-07-18T22:50:23.202" v="1716"/>
          <ac:spMkLst>
            <pc:docMk/>
            <pc:sldMk cId="0" sldId="294"/>
            <ac:spMk id="4" creationId="{00000000-0000-0000-0000-000000000000}"/>
          </ac:spMkLst>
        </pc:spChg>
      </pc:sldChg>
      <pc:sldChg chg="modSp mod">
        <pc:chgData name="Larry Smith" userId="917e534548d4d21c" providerId="LiveId" clId="{F66CF124-46C7-42FA-A238-FA5C051CD148}" dt="2021-07-18T22:50:11.179" v="1712"/>
        <pc:sldMkLst>
          <pc:docMk/>
          <pc:sldMk cId="0" sldId="296"/>
        </pc:sldMkLst>
        <pc:spChg chg="mod">
          <ac:chgData name="Larry Smith" userId="917e534548d4d21c" providerId="LiveId" clId="{F66CF124-46C7-42FA-A238-FA5C051CD148}" dt="2021-07-18T22:50:11.179" v="1712"/>
          <ac:spMkLst>
            <pc:docMk/>
            <pc:sldMk cId="0" sldId="296"/>
            <ac:spMk id="4" creationId="{00000000-0000-0000-0000-000000000000}"/>
          </ac:spMkLst>
        </pc:spChg>
      </pc:sldChg>
      <pc:sldChg chg="modSp mod">
        <pc:chgData name="Larry Smith" userId="917e534548d4d21c" providerId="LiveId" clId="{F66CF124-46C7-42FA-A238-FA5C051CD148}" dt="2021-07-18T22:50:14.170" v="1713"/>
        <pc:sldMkLst>
          <pc:docMk/>
          <pc:sldMk cId="0" sldId="297"/>
        </pc:sldMkLst>
        <pc:spChg chg="mod">
          <ac:chgData name="Larry Smith" userId="917e534548d4d21c" providerId="LiveId" clId="{F66CF124-46C7-42FA-A238-FA5C051CD148}" dt="2021-07-18T22:50:14.170" v="1713"/>
          <ac:spMkLst>
            <pc:docMk/>
            <pc:sldMk cId="0" sldId="297"/>
            <ac:spMk id="4" creationId="{00000000-0000-0000-0000-000000000000}"/>
          </ac:spMkLst>
        </pc:spChg>
      </pc:sldChg>
      <pc:sldChg chg="modSp mod">
        <pc:chgData name="Larry Smith" userId="917e534548d4d21c" providerId="LiveId" clId="{F66CF124-46C7-42FA-A238-FA5C051CD148}" dt="2021-07-18T22:50:17.106" v="1714"/>
        <pc:sldMkLst>
          <pc:docMk/>
          <pc:sldMk cId="0" sldId="298"/>
        </pc:sldMkLst>
        <pc:spChg chg="mod">
          <ac:chgData name="Larry Smith" userId="917e534548d4d21c" providerId="LiveId" clId="{F66CF124-46C7-42FA-A238-FA5C051CD148}" dt="2021-07-18T22:50:17.106" v="1714"/>
          <ac:spMkLst>
            <pc:docMk/>
            <pc:sldMk cId="0" sldId="298"/>
            <ac:spMk id="4" creationId="{00000000-0000-0000-0000-000000000000}"/>
          </ac:spMkLst>
        </pc:spChg>
      </pc:sldChg>
      <pc:sldChg chg="modSp mod">
        <pc:chgData name="Larry Smith" userId="917e534548d4d21c" providerId="LiveId" clId="{F66CF124-46C7-42FA-A238-FA5C051CD148}" dt="2021-07-18T22:49:44.677" v="1705"/>
        <pc:sldMkLst>
          <pc:docMk/>
          <pc:sldMk cId="0" sldId="299"/>
        </pc:sldMkLst>
        <pc:spChg chg="mod">
          <ac:chgData name="Larry Smith" userId="917e534548d4d21c" providerId="LiveId" clId="{F66CF124-46C7-42FA-A238-FA5C051CD148}" dt="2021-07-18T22:49:44.677" v="1705"/>
          <ac:spMkLst>
            <pc:docMk/>
            <pc:sldMk cId="0" sldId="299"/>
            <ac:spMk id="4" creationId="{00000000-0000-0000-0000-000000000000}"/>
          </ac:spMkLst>
        </pc:spChg>
      </pc:sldChg>
      <pc:sldChg chg="modSp mod">
        <pc:chgData name="Larry Smith" userId="917e534548d4d21c" providerId="LiveId" clId="{F66CF124-46C7-42FA-A238-FA5C051CD148}" dt="2021-07-18T22:50:26.317" v="1717"/>
        <pc:sldMkLst>
          <pc:docMk/>
          <pc:sldMk cId="0" sldId="304"/>
        </pc:sldMkLst>
        <pc:spChg chg="mod">
          <ac:chgData name="Larry Smith" userId="917e534548d4d21c" providerId="LiveId" clId="{F66CF124-46C7-42FA-A238-FA5C051CD148}" dt="2021-07-18T22:50:26.317" v="1717"/>
          <ac:spMkLst>
            <pc:docMk/>
            <pc:sldMk cId="0" sldId="304"/>
            <ac:spMk id="4" creationId="{00000000-0000-0000-0000-000000000000}"/>
          </ac:spMkLst>
        </pc:spChg>
      </pc:sldChg>
      <pc:sldChg chg="modSp mod">
        <pc:chgData name="Larry Smith" userId="917e534548d4d21c" providerId="LiveId" clId="{F66CF124-46C7-42FA-A238-FA5C051CD148}" dt="2021-07-19T00:15:01.650" v="2873" actId="108"/>
        <pc:sldMkLst>
          <pc:docMk/>
          <pc:sldMk cId="0" sldId="307"/>
        </pc:sldMkLst>
        <pc:spChg chg="mod">
          <ac:chgData name="Larry Smith" userId="917e534548d4d21c" providerId="LiveId" clId="{F66CF124-46C7-42FA-A238-FA5C051CD148}" dt="2021-07-19T00:15:01.650" v="2873" actId="108"/>
          <ac:spMkLst>
            <pc:docMk/>
            <pc:sldMk cId="0" sldId="307"/>
            <ac:spMk id="3" creationId="{00000000-0000-0000-0000-000000000000}"/>
          </ac:spMkLst>
        </pc:spChg>
        <pc:spChg chg="mod">
          <ac:chgData name="Larry Smith" userId="917e534548d4d21c" providerId="LiveId" clId="{F66CF124-46C7-42FA-A238-FA5C051CD148}" dt="2021-07-18T22:51:27.873" v="1728"/>
          <ac:spMkLst>
            <pc:docMk/>
            <pc:sldMk cId="0" sldId="307"/>
            <ac:spMk id="4" creationId="{00000000-0000-0000-0000-000000000000}"/>
          </ac:spMkLst>
        </pc:spChg>
      </pc:sldChg>
      <pc:sldChg chg="modSp mod">
        <pc:chgData name="Larry Smith" userId="917e534548d4d21c" providerId="LiveId" clId="{F66CF124-46C7-42FA-A238-FA5C051CD148}" dt="2021-07-18T22:47:26.074" v="1680"/>
        <pc:sldMkLst>
          <pc:docMk/>
          <pc:sldMk cId="0" sldId="309"/>
        </pc:sldMkLst>
        <pc:spChg chg="mod">
          <ac:chgData name="Larry Smith" userId="917e534548d4d21c" providerId="LiveId" clId="{F66CF124-46C7-42FA-A238-FA5C051CD148}" dt="2021-07-18T22:47:26.074" v="1680"/>
          <ac:spMkLst>
            <pc:docMk/>
            <pc:sldMk cId="0" sldId="309"/>
            <ac:spMk id="4" creationId="{00000000-0000-0000-0000-000000000000}"/>
          </ac:spMkLst>
        </pc:spChg>
      </pc:sldChg>
      <pc:sldChg chg="modSp mod">
        <pc:chgData name="Larry Smith" userId="917e534548d4d21c" providerId="LiveId" clId="{F66CF124-46C7-42FA-A238-FA5C051CD148}" dt="2021-07-18T23:35:17.002" v="2235" actId="20577"/>
        <pc:sldMkLst>
          <pc:docMk/>
          <pc:sldMk cId="0" sldId="310"/>
        </pc:sldMkLst>
        <pc:spChg chg="mod">
          <ac:chgData name="Larry Smith" userId="917e534548d4d21c" providerId="LiveId" clId="{F66CF124-46C7-42FA-A238-FA5C051CD148}" dt="2021-07-18T22:41:20.680" v="1239" actId="27636"/>
          <ac:spMkLst>
            <pc:docMk/>
            <pc:sldMk cId="0" sldId="310"/>
            <ac:spMk id="2" creationId="{00000000-0000-0000-0000-000000000000}"/>
          </ac:spMkLst>
        </pc:spChg>
        <pc:spChg chg="mod">
          <ac:chgData name="Larry Smith" userId="917e534548d4d21c" providerId="LiveId" clId="{F66CF124-46C7-42FA-A238-FA5C051CD148}" dt="2021-07-18T23:35:17.002" v="2235" actId="20577"/>
          <ac:spMkLst>
            <pc:docMk/>
            <pc:sldMk cId="0" sldId="310"/>
            <ac:spMk id="3" creationId="{00000000-0000-0000-0000-000000000000}"/>
          </ac:spMkLst>
        </pc:spChg>
        <pc:spChg chg="mod">
          <ac:chgData name="Larry Smith" userId="917e534548d4d21c" providerId="LiveId" clId="{F66CF124-46C7-42FA-A238-FA5C051CD148}" dt="2021-07-18T22:47:33.804" v="1681"/>
          <ac:spMkLst>
            <pc:docMk/>
            <pc:sldMk cId="0" sldId="310"/>
            <ac:spMk id="4" creationId="{00000000-0000-0000-0000-000000000000}"/>
          </ac:spMkLst>
        </pc:spChg>
      </pc:sldChg>
      <pc:sldChg chg="modSp mod">
        <pc:chgData name="Larry Smith" userId="917e534548d4d21c" providerId="LiveId" clId="{F66CF124-46C7-42FA-A238-FA5C051CD148}" dt="2021-07-18T22:51:34.918" v="1730"/>
        <pc:sldMkLst>
          <pc:docMk/>
          <pc:sldMk cId="0" sldId="312"/>
        </pc:sldMkLst>
        <pc:spChg chg="mod">
          <ac:chgData name="Larry Smith" userId="917e534548d4d21c" providerId="LiveId" clId="{F66CF124-46C7-42FA-A238-FA5C051CD148}" dt="2021-07-18T22:51:34.918" v="1730"/>
          <ac:spMkLst>
            <pc:docMk/>
            <pc:sldMk cId="0" sldId="312"/>
            <ac:spMk id="4" creationId="{00000000-0000-0000-0000-000000000000}"/>
          </ac:spMkLst>
        </pc:spChg>
      </pc:sldChg>
      <pc:sldChg chg="modSp mod">
        <pc:chgData name="Larry Smith" userId="917e534548d4d21c" providerId="LiveId" clId="{F66CF124-46C7-42FA-A238-FA5C051CD148}" dt="2021-07-18T22:48:46.634" v="1692"/>
        <pc:sldMkLst>
          <pc:docMk/>
          <pc:sldMk cId="0" sldId="313"/>
        </pc:sldMkLst>
        <pc:spChg chg="mod">
          <ac:chgData name="Larry Smith" userId="917e534548d4d21c" providerId="LiveId" clId="{F66CF124-46C7-42FA-A238-FA5C051CD148}" dt="2021-07-18T22:48:46.634" v="1692"/>
          <ac:spMkLst>
            <pc:docMk/>
            <pc:sldMk cId="0" sldId="313"/>
            <ac:spMk id="4" creationId="{00000000-0000-0000-0000-000000000000}"/>
          </ac:spMkLst>
        </pc:spChg>
      </pc:sldChg>
      <pc:sldChg chg="modSp mod">
        <pc:chgData name="Larry Smith" userId="917e534548d4d21c" providerId="LiveId" clId="{F66CF124-46C7-42FA-A238-FA5C051CD148}" dt="2021-07-18T22:51:32.015" v="1729"/>
        <pc:sldMkLst>
          <pc:docMk/>
          <pc:sldMk cId="0" sldId="314"/>
        </pc:sldMkLst>
        <pc:spChg chg="mod">
          <ac:chgData name="Larry Smith" userId="917e534548d4d21c" providerId="LiveId" clId="{F66CF124-46C7-42FA-A238-FA5C051CD148}" dt="2021-07-18T22:51:32.015" v="1729"/>
          <ac:spMkLst>
            <pc:docMk/>
            <pc:sldMk cId="0" sldId="314"/>
            <ac:spMk id="4" creationId="{00000000-0000-0000-0000-000000000000}"/>
          </ac:spMkLst>
        </pc:spChg>
      </pc:sldChg>
      <pc:sldChg chg="modSp mod">
        <pc:chgData name="Larry Smith" userId="917e534548d4d21c" providerId="LiveId" clId="{F66CF124-46C7-42FA-A238-FA5C051CD148}" dt="2021-07-18T22:49:41.595" v="1704"/>
        <pc:sldMkLst>
          <pc:docMk/>
          <pc:sldMk cId="0" sldId="338"/>
        </pc:sldMkLst>
        <pc:spChg chg="mod">
          <ac:chgData name="Larry Smith" userId="917e534548d4d21c" providerId="LiveId" clId="{F66CF124-46C7-42FA-A238-FA5C051CD148}" dt="2021-07-18T22:49:41.595" v="1704"/>
          <ac:spMkLst>
            <pc:docMk/>
            <pc:sldMk cId="0" sldId="338"/>
            <ac:spMk id="4" creationId="{00000000-0000-0000-0000-000000000000}"/>
          </ac:spMkLst>
        </pc:spChg>
      </pc:sldChg>
      <pc:sldChg chg="modSp mod">
        <pc:chgData name="Larry Smith" userId="917e534548d4d21c" providerId="LiveId" clId="{F66CF124-46C7-42FA-A238-FA5C051CD148}" dt="2021-07-18T22:50:20.106" v="1715"/>
        <pc:sldMkLst>
          <pc:docMk/>
          <pc:sldMk cId="0" sldId="346"/>
        </pc:sldMkLst>
        <pc:spChg chg="mod">
          <ac:chgData name="Larry Smith" userId="917e534548d4d21c" providerId="LiveId" clId="{F66CF124-46C7-42FA-A238-FA5C051CD148}" dt="2021-07-18T22:50:20.106" v="1715"/>
          <ac:spMkLst>
            <pc:docMk/>
            <pc:sldMk cId="0" sldId="346"/>
            <ac:spMk id="4" creationId="{00000000-0000-0000-0000-000000000000}"/>
          </ac:spMkLst>
        </pc:spChg>
      </pc:sldChg>
      <pc:sldChg chg="modSp mod">
        <pc:chgData name="Larry Smith" userId="917e534548d4d21c" providerId="LiveId" clId="{F66CF124-46C7-42FA-A238-FA5C051CD148}" dt="2021-07-18T22:49:10.010" v="1698"/>
        <pc:sldMkLst>
          <pc:docMk/>
          <pc:sldMk cId="0" sldId="347"/>
        </pc:sldMkLst>
        <pc:spChg chg="mod">
          <ac:chgData name="Larry Smith" userId="917e534548d4d21c" providerId="LiveId" clId="{F66CF124-46C7-42FA-A238-FA5C051CD148}" dt="2021-07-18T22:49:10.010" v="1698"/>
          <ac:spMkLst>
            <pc:docMk/>
            <pc:sldMk cId="0" sldId="347"/>
            <ac:spMk id="4" creationId="{00000000-0000-0000-0000-000000000000}"/>
          </ac:spMkLst>
        </pc:spChg>
      </pc:sldChg>
      <pc:sldChg chg="modSp mod">
        <pc:chgData name="Larry Smith" userId="917e534548d4d21c" providerId="LiveId" clId="{F66CF124-46C7-42FA-A238-FA5C051CD148}" dt="2021-07-18T23:52:44.230" v="2637" actId="15"/>
        <pc:sldMkLst>
          <pc:docMk/>
          <pc:sldMk cId="2925414796" sldId="348"/>
        </pc:sldMkLst>
        <pc:spChg chg="mod">
          <ac:chgData name="Larry Smith" userId="917e534548d4d21c" providerId="LiveId" clId="{F66CF124-46C7-42FA-A238-FA5C051CD148}" dt="2021-07-18T23:52:44.230" v="2637" actId="15"/>
          <ac:spMkLst>
            <pc:docMk/>
            <pc:sldMk cId="2925414796" sldId="348"/>
            <ac:spMk id="3" creationId="{00000000-0000-0000-0000-000000000000}"/>
          </ac:spMkLst>
        </pc:spChg>
        <pc:spChg chg="mod">
          <ac:chgData name="Larry Smith" userId="917e534548d4d21c" providerId="LiveId" clId="{F66CF124-46C7-42FA-A238-FA5C051CD148}" dt="2021-07-18T22:49:15.852" v="1700"/>
          <ac:spMkLst>
            <pc:docMk/>
            <pc:sldMk cId="2925414796" sldId="348"/>
            <ac:spMk id="4" creationId="{00000000-0000-0000-0000-000000000000}"/>
          </ac:spMkLst>
        </pc:spChg>
        <pc:graphicFrameChg chg="mod">
          <ac:chgData name="Larry Smith" userId="917e534548d4d21c" providerId="LiveId" clId="{F66CF124-46C7-42FA-A238-FA5C051CD148}" dt="2021-07-18T23:52:17.190" v="2634" actId="1076"/>
          <ac:graphicFrameMkLst>
            <pc:docMk/>
            <pc:sldMk cId="2925414796" sldId="348"/>
            <ac:graphicFrameMk id="7" creationId="{00000000-0000-0000-0000-000000000000}"/>
          </ac:graphicFrameMkLst>
        </pc:graphicFrameChg>
      </pc:sldChg>
      <pc:sldChg chg="modSp mod">
        <pc:chgData name="Larry Smith" userId="917e534548d4d21c" providerId="LiveId" clId="{F66CF124-46C7-42FA-A238-FA5C051CD148}" dt="2021-07-18T22:48:30.922" v="1688"/>
        <pc:sldMkLst>
          <pc:docMk/>
          <pc:sldMk cId="3082840306" sldId="349"/>
        </pc:sldMkLst>
        <pc:spChg chg="mod">
          <ac:chgData name="Larry Smith" userId="917e534548d4d21c" providerId="LiveId" clId="{F66CF124-46C7-42FA-A238-FA5C051CD148}" dt="2021-07-18T22:12:31.693" v="856" actId="20577"/>
          <ac:spMkLst>
            <pc:docMk/>
            <pc:sldMk cId="3082840306" sldId="349"/>
            <ac:spMk id="3" creationId="{00000000-0000-0000-0000-000000000000}"/>
          </ac:spMkLst>
        </pc:spChg>
        <pc:spChg chg="mod">
          <ac:chgData name="Larry Smith" userId="917e534548d4d21c" providerId="LiveId" clId="{F66CF124-46C7-42FA-A238-FA5C051CD148}" dt="2021-07-18T22:48:30.922" v="1688"/>
          <ac:spMkLst>
            <pc:docMk/>
            <pc:sldMk cId="3082840306" sldId="349"/>
            <ac:spMk id="4" creationId="{00000000-0000-0000-0000-000000000000}"/>
          </ac:spMkLst>
        </pc:spChg>
      </pc:sldChg>
      <pc:sldChg chg="modSp mod">
        <pc:chgData name="Larry Smith" userId="917e534548d4d21c" providerId="LiveId" clId="{F66CF124-46C7-42FA-A238-FA5C051CD148}" dt="2021-07-18T22:51:39.562" v="1731"/>
        <pc:sldMkLst>
          <pc:docMk/>
          <pc:sldMk cId="1335452639" sldId="350"/>
        </pc:sldMkLst>
        <pc:spChg chg="mod">
          <ac:chgData name="Larry Smith" userId="917e534548d4d21c" providerId="LiveId" clId="{F66CF124-46C7-42FA-A238-FA5C051CD148}" dt="2021-07-18T22:51:39.562" v="1731"/>
          <ac:spMkLst>
            <pc:docMk/>
            <pc:sldMk cId="1335452639" sldId="350"/>
            <ac:spMk id="4" creationId="{00000000-0000-0000-0000-000000000000}"/>
          </ac:spMkLst>
        </pc:spChg>
      </pc:sldChg>
      <pc:sldChg chg="modSp mod">
        <pc:chgData name="Larry Smith" userId="917e534548d4d21c" providerId="LiveId" clId="{F66CF124-46C7-42FA-A238-FA5C051CD148}" dt="2021-07-18T23:53:31.486" v="2647" actId="1076"/>
        <pc:sldMkLst>
          <pc:docMk/>
          <pc:sldMk cId="2789857971" sldId="352"/>
        </pc:sldMkLst>
        <pc:spChg chg="mod">
          <ac:chgData name="Larry Smith" userId="917e534548d4d21c" providerId="LiveId" clId="{F66CF124-46C7-42FA-A238-FA5C051CD148}" dt="2021-07-18T23:53:28.155" v="2646" actId="20577"/>
          <ac:spMkLst>
            <pc:docMk/>
            <pc:sldMk cId="2789857971" sldId="352"/>
            <ac:spMk id="3" creationId="{00000000-0000-0000-0000-000000000000}"/>
          </ac:spMkLst>
        </pc:spChg>
        <pc:spChg chg="mod">
          <ac:chgData name="Larry Smith" userId="917e534548d4d21c" providerId="LiveId" clId="{F66CF124-46C7-42FA-A238-FA5C051CD148}" dt="2021-07-18T22:49:29.610" v="1701"/>
          <ac:spMkLst>
            <pc:docMk/>
            <pc:sldMk cId="2789857971" sldId="352"/>
            <ac:spMk id="4" creationId="{00000000-0000-0000-0000-000000000000}"/>
          </ac:spMkLst>
        </pc:spChg>
        <pc:graphicFrameChg chg="mod">
          <ac:chgData name="Larry Smith" userId="917e534548d4d21c" providerId="LiveId" clId="{F66CF124-46C7-42FA-A238-FA5C051CD148}" dt="2021-07-18T23:53:31.486" v="2647" actId="1076"/>
          <ac:graphicFrameMkLst>
            <pc:docMk/>
            <pc:sldMk cId="2789857971" sldId="352"/>
            <ac:graphicFrameMk id="6" creationId="{00000000-0000-0000-0000-000000000000}"/>
          </ac:graphicFrameMkLst>
        </pc:graphicFrameChg>
      </pc:sldChg>
      <pc:sldChg chg="modSp mod ord">
        <pc:chgData name="Larry Smith" userId="917e534548d4d21c" providerId="LiveId" clId="{F66CF124-46C7-42FA-A238-FA5C051CD148}" dt="2021-07-18T23:42:40.118" v="2544" actId="255"/>
        <pc:sldMkLst>
          <pc:docMk/>
          <pc:sldMk cId="2441318191" sldId="353"/>
        </pc:sldMkLst>
        <pc:spChg chg="mod">
          <ac:chgData name="Larry Smith" userId="917e534548d4d21c" providerId="LiveId" clId="{F66CF124-46C7-42FA-A238-FA5C051CD148}" dt="2021-07-18T23:42:40.118" v="2544" actId="255"/>
          <ac:spMkLst>
            <pc:docMk/>
            <pc:sldMk cId="2441318191" sldId="353"/>
            <ac:spMk id="3" creationId="{00000000-0000-0000-0000-000000000000}"/>
          </ac:spMkLst>
        </pc:spChg>
        <pc:spChg chg="mod">
          <ac:chgData name="Larry Smith" userId="917e534548d4d21c" providerId="LiveId" clId="{F66CF124-46C7-42FA-A238-FA5C051CD148}" dt="2021-07-18T22:49:02.460" v="1696"/>
          <ac:spMkLst>
            <pc:docMk/>
            <pc:sldMk cId="2441318191" sldId="353"/>
            <ac:spMk id="4" creationId="{00000000-0000-0000-0000-000000000000}"/>
          </ac:spMkLst>
        </pc:spChg>
      </pc:sldChg>
      <pc:sldChg chg="modSp mod">
        <pc:chgData name="Larry Smith" userId="917e534548d4d21c" providerId="LiveId" clId="{F66CF124-46C7-42FA-A238-FA5C051CD148}" dt="2021-07-18T23:41:54.459" v="2543" actId="20577"/>
        <pc:sldMkLst>
          <pc:docMk/>
          <pc:sldMk cId="2459977135" sldId="354"/>
        </pc:sldMkLst>
        <pc:spChg chg="mod">
          <ac:chgData name="Larry Smith" userId="917e534548d4d21c" providerId="LiveId" clId="{F66CF124-46C7-42FA-A238-FA5C051CD148}" dt="2021-07-18T23:38:20.538" v="2300" actId="20577"/>
          <ac:spMkLst>
            <pc:docMk/>
            <pc:sldMk cId="2459977135" sldId="354"/>
            <ac:spMk id="2" creationId="{00000000-0000-0000-0000-000000000000}"/>
          </ac:spMkLst>
        </pc:spChg>
        <pc:spChg chg="mod">
          <ac:chgData name="Larry Smith" userId="917e534548d4d21c" providerId="LiveId" clId="{F66CF124-46C7-42FA-A238-FA5C051CD148}" dt="2021-07-18T23:41:54.459" v="2543" actId="20577"/>
          <ac:spMkLst>
            <pc:docMk/>
            <pc:sldMk cId="2459977135" sldId="354"/>
            <ac:spMk id="3" creationId="{00000000-0000-0000-0000-000000000000}"/>
          </ac:spMkLst>
        </pc:spChg>
        <pc:spChg chg="mod">
          <ac:chgData name="Larry Smith" userId="917e534548d4d21c" providerId="LiveId" clId="{F66CF124-46C7-42FA-A238-FA5C051CD148}" dt="2021-07-18T22:48:58.203" v="1695"/>
          <ac:spMkLst>
            <pc:docMk/>
            <pc:sldMk cId="2459977135" sldId="354"/>
            <ac:spMk id="4" creationId="{00000000-0000-0000-0000-000000000000}"/>
          </ac:spMkLst>
        </pc:spChg>
      </pc:sldChg>
      <pc:sldChg chg="modSp mod ord modAnim">
        <pc:chgData name="Larry Smith" userId="917e534548d4d21c" providerId="LiveId" clId="{F66CF124-46C7-42FA-A238-FA5C051CD148}" dt="2021-07-18T21:53:55.391" v="728" actId="27636"/>
        <pc:sldMkLst>
          <pc:docMk/>
          <pc:sldMk cId="645138655" sldId="355"/>
        </pc:sldMkLst>
        <pc:spChg chg="mod">
          <ac:chgData name="Larry Smith" userId="917e534548d4d21c" providerId="LiveId" clId="{F66CF124-46C7-42FA-A238-FA5C051CD148}" dt="2021-07-18T21:53:43.304" v="726" actId="27636"/>
          <ac:spMkLst>
            <pc:docMk/>
            <pc:sldMk cId="645138655" sldId="355"/>
            <ac:spMk id="2" creationId="{00000000-0000-0000-0000-000000000000}"/>
          </ac:spMkLst>
        </pc:spChg>
        <pc:spChg chg="mod">
          <ac:chgData name="Larry Smith" userId="917e534548d4d21c" providerId="LiveId" clId="{F66CF124-46C7-42FA-A238-FA5C051CD148}" dt="2021-07-18T21:53:55.391" v="728" actId="27636"/>
          <ac:spMkLst>
            <pc:docMk/>
            <pc:sldMk cId="645138655" sldId="355"/>
            <ac:spMk id="3" creationId="{00000000-0000-0000-0000-000000000000}"/>
          </ac:spMkLst>
        </pc:spChg>
        <pc:spChg chg="mod">
          <ac:chgData name="Larry Smith" userId="917e534548d4d21c" providerId="LiveId" clId="{F66CF124-46C7-42FA-A238-FA5C051CD148}" dt="2021-07-18T21:52:49.080" v="724"/>
          <ac:spMkLst>
            <pc:docMk/>
            <pc:sldMk cId="645138655" sldId="355"/>
            <ac:spMk id="4" creationId="{00000000-0000-0000-0000-000000000000}"/>
          </ac:spMkLst>
        </pc:spChg>
      </pc:sldChg>
      <pc:sldChg chg="modSp add mod">
        <pc:chgData name="Larry Smith" userId="917e534548d4d21c" providerId="LiveId" clId="{F66CF124-46C7-42FA-A238-FA5C051CD148}" dt="2021-07-18T22:47:40.624" v="1682"/>
        <pc:sldMkLst>
          <pc:docMk/>
          <pc:sldMk cId="699299722" sldId="356"/>
        </pc:sldMkLst>
        <pc:spChg chg="mod">
          <ac:chgData name="Larry Smith" userId="917e534548d4d21c" providerId="LiveId" clId="{F66CF124-46C7-42FA-A238-FA5C051CD148}" dt="2021-07-18T22:47:40.624" v="1682"/>
          <ac:spMkLst>
            <pc:docMk/>
            <pc:sldMk cId="699299722" sldId="356"/>
            <ac:spMk id="4" creationId="{00000000-0000-0000-0000-000000000000}"/>
          </ac:spMkLst>
        </pc:spChg>
      </pc:sldChg>
      <pc:sldChg chg="add ord">
        <pc:chgData name="Larry Smith" userId="917e534548d4d21c" providerId="LiveId" clId="{F66CF124-46C7-42FA-A238-FA5C051CD148}" dt="2021-07-18T23:41:17.793" v="2507"/>
        <pc:sldMkLst>
          <pc:docMk/>
          <pc:sldMk cId="535727174" sldId="357"/>
        </pc:sldMkLst>
      </pc:sldChg>
      <pc:sldMasterChg chg="modSp mod modSldLayout">
        <pc:chgData name="Larry Smith" userId="917e534548d4d21c" providerId="LiveId" clId="{F66CF124-46C7-42FA-A238-FA5C051CD148}" dt="2021-07-18T21:52:03.967" v="719" actId="20577"/>
        <pc:sldMasterMkLst>
          <pc:docMk/>
          <pc:sldMasterMk cId="0" sldId="2147483720"/>
        </pc:sldMasterMkLst>
        <pc:spChg chg="mod">
          <ac:chgData name="Larry Smith" userId="917e534548d4d21c" providerId="LiveId" clId="{F66CF124-46C7-42FA-A238-FA5C051CD148}" dt="2021-07-18T21:52:03.967" v="719" actId="20577"/>
          <ac:spMkLst>
            <pc:docMk/>
            <pc:sldMasterMk cId="0" sldId="2147483720"/>
            <ac:spMk id="10" creationId="{00000000-0000-0000-0000-000000000000}"/>
          </ac:spMkLst>
        </pc:spChg>
        <pc:sldLayoutChg chg="modSp mod">
          <pc:chgData name="Larry Smith" userId="917e534548d4d21c" providerId="LiveId" clId="{F66CF124-46C7-42FA-A238-FA5C051CD148}" dt="2021-07-18T21:50:24.580" v="709" actId="20577"/>
          <pc:sldLayoutMkLst>
            <pc:docMk/>
            <pc:sldMasterMk cId="0" sldId="2147483720"/>
            <pc:sldLayoutMk cId="0" sldId="2147483722"/>
          </pc:sldLayoutMkLst>
          <pc:spChg chg="mod">
            <ac:chgData name="Larry Smith" userId="917e534548d4d21c" providerId="LiveId" clId="{F66CF124-46C7-42FA-A238-FA5C051CD148}" dt="2021-07-18T21:50:24.580" v="709" actId="20577"/>
            <ac:spMkLst>
              <pc:docMk/>
              <pc:sldMasterMk cId="0" sldId="2147483720"/>
              <pc:sldLayoutMk cId="0" sldId="2147483722"/>
              <ac:spMk id="4"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a:defRPr sz="1200"/>
            </a:lvl1pPr>
          </a:lstStyle>
          <a:p>
            <a:fld id="{B3D150FE-19F9-44BD-AFA7-06C2279FA3D0}" type="datetimeFigureOut">
              <a:rPr lang="en-US" smtClean="0"/>
              <a:pPr/>
              <a:t>10/7/2021</a:t>
            </a:fld>
            <a:endParaRPr lang="en-US"/>
          </a:p>
        </p:txBody>
      </p:sp>
      <p:sp>
        <p:nvSpPr>
          <p:cNvPr id="4" name="Footer Placeholder 3"/>
          <p:cNvSpPr>
            <a:spLocks noGrp="1"/>
          </p:cNvSpPr>
          <p:nvPr>
            <p:ph type="ftr" sz="quarter" idx="2"/>
          </p:nvPr>
        </p:nvSpPr>
        <p:spPr>
          <a:xfrm>
            <a:off x="0" y="8775684"/>
            <a:ext cx="2971800"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4"/>
            <a:ext cx="2971800" cy="461963"/>
          </a:xfrm>
          <a:prstGeom prst="rect">
            <a:avLst/>
          </a:prstGeom>
        </p:spPr>
        <p:txBody>
          <a:bodyPr vert="horz" lIns="91440" tIns="45720" rIns="91440" bIns="45720" rtlCol="0" anchor="b"/>
          <a:lstStyle>
            <a:lvl1pPr algn="r">
              <a:defRPr sz="1200"/>
            </a:lvl1pPr>
          </a:lstStyle>
          <a:p>
            <a:fld id="{3214859C-E672-4929-B275-052B8DE6E99C}" type="slidenum">
              <a:rPr lang="en-US" smtClean="0"/>
              <a:pPr/>
              <a:t>‹#›</a:t>
            </a:fld>
            <a:endParaRPr lang="en-US"/>
          </a:p>
        </p:txBody>
      </p:sp>
    </p:spTree>
    <p:extLst>
      <p:ext uri="{BB962C8B-B14F-4D97-AF65-F5344CB8AC3E}">
        <p14:creationId xmlns:p14="http://schemas.microsoft.com/office/powerpoint/2010/main" val="26410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fld id="{6BD62604-6CC6-41FE-A50F-CFE6DEA4F05D}" type="datetimeFigureOut">
              <a:rPr lang="en-US" smtClean="0"/>
              <a:pPr/>
              <a:t>10/7/2021</a:t>
            </a:fld>
            <a:endParaRPr lang="en-US"/>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8644"/>
            <a:ext cx="5486400" cy="41576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2971800"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1963"/>
          </a:xfrm>
          <a:prstGeom prst="rect">
            <a:avLst/>
          </a:prstGeom>
        </p:spPr>
        <p:txBody>
          <a:bodyPr vert="horz" lIns="91440" tIns="45720" rIns="91440" bIns="45720" rtlCol="0" anchor="b"/>
          <a:lstStyle>
            <a:lvl1pPr algn="r">
              <a:defRPr sz="1200"/>
            </a:lvl1pPr>
          </a:lstStyle>
          <a:p>
            <a:fld id="{15A0CAED-05AA-4C0D-9137-4413EAFD804B}" type="slidenum">
              <a:rPr lang="en-US" smtClean="0"/>
              <a:pPr/>
              <a:t>‹#›</a:t>
            </a:fld>
            <a:endParaRPr lang="en-US"/>
          </a:p>
        </p:txBody>
      </p:sp>
    </p:spTree>
    <p:extLst>
      <p:ext uri="{BB962C8B-B14F-4D97-AF65-F5344CB8AC3E}">
        <p14:creationId xmlns:p14="http://schemas.microsoft.com/office/powerpoint/2010/main" val="1004392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Before papers could be published, they often had to be vouched</a:t>
            </a:r>
            <a:r>
              <a:rPr lang="en-US" baseline="0" dirty="0"/>
              <a:t> for by experts. Einstein sat on the paper for 4 years!</a:t>
            </a:r>
            <a:endParaRPr lang="en-US" dirty="0"/>
          </a:p>
        </p:txBody>
      </p:sp>
      <p:sp>
        <p:nvSpPr>
          <p:cNvPr id="4" name="Slide Number Placeholder 3"/>
          <p:cNvSpPr>
            <a:spLocks noGrp="1"/>
          </p:cNvSpPr>
          <p:nvPr>
            <p:ph type="sldNum" sz="quarter" idx="10"/>
          </p:nvPr>
        </p:nvSpPr>
        <p:spPr/>
        <p:txBody>
          <a:bodyPr/>
          <a:lstStyle/>
          <a:p>
            <a:fld id="{15A0CAED-05AA-4C0D-9137-4413EAFD804B}" type="slidenum">
              <a:rPr lang="en-US" smtClean="0"/>
              <a:pPr/>
              <a:t>11</a:t>
            </a:fld>
            <a:endParaRPr lang="en-US"/>
          </a:p>
        </p:txBody>
      </p:sp>
    </p:spTree>
    <p:extLst>
      <p:ext uri="{BB962C8B-B14F-4D97-AF65-F5344CB8AC3E}">
        <p14:creationId xmlns:p14="http://schemas.microsoft.com/office/powerpoint/2010/main" val="2538498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A0CAED-05AA-4C0D-9137-4413EAFD804B}" type="slidenum">
              <a:rPr lang="en-US" smtClean="0"/>
              <a:pPr/>
              <a:t>13</a:t>
            </a:fld>
            <a:endParaRPr lang="en-US"/>
          </a:p>
        </p:txBody>
      </p:sp>
    </p:spTree>
    <p:extLst>
      <p:ext uri="{BB962C8B-B14F-4D97-AF65-F5344CB8AC3E}">
        <p14:creationId xmlns:p14="http://schemas.microsoft.com/office/powerpoint/2010/main" val="1834418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A0CAED-05AA-4C0D-9137-4413EAFD804B}" type="slidenum">
              <a:rPr lang="en-US" smtClean="0"/>
              <a:pPr/>
              <a:t>14</a:t>
            </a:fld>
            <a:endParaRPr lang="en-US"/>
          </a:p>
        </p:txBody>
      </p:sp>
    </p:spTree>
    <p:extLst>
      <p:ext uri="{BB962C8B-B14F-4D97-AF65-F5344CB8AC3E}">
        <p14:creationId xmlns:p14="http://schemas.microsoft.com/office/powerpoint/2010/main" val="1550890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And the 5</a:t>
            </a:r>
            <a:r>
              <a:rPr lang="en-US" baseline="30000" dirty="0"/>
              <a:t>th</a:t>
            </a:r>
            <a:r>
              <a:rPr lang="en-US" dirty="0"/>
              <a:t> dimension was quantized,</a:t>
            </a:r>
            <a:r>
              <a:rPr lang="en-US" baseline="0" dirty="0"/>
              <a:t> so this explains why electric charge is quantized. </a:t>
            </a:r>
            <a:endParaRPr lang="en-US" dirty="0"/>
          </a:p>
        </p:txBody>
      </p:sp>
      <p:sp>
        <p:nvSpPr>
          <p:cNvPr id="4" name="Slide Number Placeholder 3"/>
          <p:cNvSpPr>
            <a:spLocks noGrp="1"/>
          </p:cNvSpPr>
          <p:nvPr>
            <p:ph type="sldNum" sz="quarter" idx="10"/>
          </p:nvPr>
        </p:nvSpPr>
        <p:spPr/>
        <p:txBody>
          <a:bodyPr/>
          <a:lstStyle/>
          <a:p>
            <a:fld id="{15A0CAED-05AA-4C0D-9137-4413EAFD804B}" type="slidenum">
              <a:rPr lang="en-US" smtClean="0"/>
              <a:pPr/>
              <a:t>15</a:t>
            </a:fld>
            <a:endParaRPr lang="en-US"/>
          </a:p>
        </p:txBody>
      </p:sp>
    </p:spTree>
    <p:extLst>
      <p:ext uri="{BB962C8B-B14F-4D97-AF65-F5344CB8AC3E}">
        <p14:creationId xmlns:p14="http://schemas.microsoft.com/office/powerpoint/2010/main" val="1008754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a:t>Satyendra</a:t>
            </a:r>
            <a:r>
              <a:rPr lang="en-US" b="1" dirty="0"/>
              <a:t> </a:t>
            </a:r>
            <a:r>
              <a:rPr lang="en-US" b="1" dirty="0" err="1"/>
              <a:t>Nath</a:t>
            </a:r>
            <a:r>
              <a:rPr lang="en-US" b="1" dirty="0"/>
              <a:t> Bose</a:t>
            </a:r>
          </a:p>
          <a:p>
            <a:endParaRPr lang="en-US" dirty="0"/>
          </a:p>
        </p:txBody>
      </p:sp>
      <p:sp>
        <p:nvSpPr>
          <p:cNvPr id="4" name="Slide Number Placeholder 3"/>
          <p:cNvSpPr>
            <a:spLocks noGrp="1"/>
          </p:cNvSpPr>
          <p:nvPr>
            <p:ph type="sldNum" sz="quarter" idx="10"/>
          </p:nvPr>
        </p:nvSpPr>
        <p:spPr/>
        <p:txBody>
          <a:bodyPr/>
          <a:lstStyle/>
          <a:p>
            <a:fld id="{15A0CAED-05AA-4C0D-9137-4413EAFD804B}" type="slidenum">
              <a:rPr lang="en-US" smtClean="0"/>
              <a:pPr/>
              <a:t>25</a:t>
            </a:fld>
            <a:endParaRPr lang="en-US"/>
          </a:p>
        </p:txBody>
      </p:sp>
    </p:spTree>
    <p:extLst>
      <p:ext uri="{BB962C8B-B14F-4D97-AF65-F5344CB8AC3E}">
        <p14:creationId xmlns:p14="http://schemas.microsoft.com/office/powerpoint/2010/main" val="3318311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Should</a:t>
            </a:r>
            <a:r>
              <a:rPr lang="en-US" baseline="0" dirty="0"/>
              <a:t> we take a break here?</a:t>
            </a:r>
            <a:endParaRPr lang="en-US" dirty="0"/>
          </a:p>
        </p:txBody>
      </p:sp>
      <p:sp>
        <p:nvSpPr>
          <p:cNvPr id="4" name="Slide Number Placeholder 3"/>
          <p:cNvSpPr>
            <a:spLocks noGrp="1"/>
          </p:cNvSpPr>
          <p:nvPr>
            <p:ph type="sldNum" sz="quarter" idx="10"/>
          </p:nvPr>
        </p:nvSpPr>
        <p:spPr/>
        <p:txBody>
          <a:bodyPr/>
          <a:lstStyle/>
          <a:p>
            <a:fld id="{15A0CAED-05AA-4C0D-9137-4413EAFD804B}" type="slidenum">
              <a:rPr lang="en-US" smtClean="0"/>
              <a:pPr/>
              <a:t>43</a:t>
            </a:fld>
            <a:endParaRPr lang="en-US"/>
          </a:p>
        </p:txBody>
      </p:sp>
    </p:spTree>
    <p:extLst>
      <p:ext uri="{BB962C8B-B14F-4D97-AF65-F5344CB8AC3E}">
        <p14:creationId xmlns:p14="http://schemas.microsoft.com/office/powerpoint/2010/main" val="3158607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r>
              <a:rPr lang="en-US"/>
              <a:t>9/13/2013</a:t>
            </a:r>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DE0F67F-B49E-4E6E-9C05-4DA36DA6DA4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9/13/2013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0F67F-B49E-4E6E-9C05-4DA36DA6DA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9/13/2013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0F67F-B49E-4E6E-9C05-4DA36DA6DA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kumimoji="0" lang="en-US" dirty="0"/>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lvl1pPr>
              <a:defRPr/>
            </a:lvl1pPr>
          </a:lstStyle>
          <a:p>
            <a:r>
              <a:rPr lang="en-US" dirty="0"/>
              <a:t>10/15/2021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0F67F-B49E-4E6E-9C05-4DA36DA6DA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r>
              <a:rPr lang="en-US"/>
              <a:t>9/13/2013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0F67F-B49E-4E6E-9C05-4DA36DA6DA4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a:t>9/13/2013</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0F67F-B49E-4E6E-9C05-4DA36DA6DA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r>
              <a:rPr lang="en-US"/>
              <a:t>9/13/2013</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E0F67F-B49E-4E6E-9C05-4DA36DA6DA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r>
              <a:rPr lang="en-US"/>
              <a:t>9/13/2013</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E0F67F-B49E-4E6E-9C05-4DA36DA6DA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9/13/2013</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E0F67F-B49E-4E6E-9C05-4DA36DA6DA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a:t>9/13/2013</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0F67F-B49E-4E6E-9C05-4DA36DA6DA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r>
              <a:rPr lang="en-US"/>
              <a:t>9/13/2013</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DE0F67F-B49E-4E6E-9C05-4DA36DA6DA4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dirty="0"/>
              <a:t>10/15/2021</a:t>
            </a: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DE0F67F-B49E-4E6E-9C05-4DA36DA6DA4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en.wikipedia.org/wiki/Division_by_zer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2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n.wikipedia.org/wiki/File:Calabi-Yau-alternate.pn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hyperlink" Target="https://en.wikipedia.org/wiki/Electroweak_interaction"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371600"/>
            <a:ext cx="8229600" cy="3429000"/>
          </a:xfrm>
        </p:spPr>
        <p:txBody>
          <a:bodyPr anchor="t">
            <a:normAutofit fontScale="90000"/>
          </a:bodyPr>
          <a:lstStyle/>
          <a:p>
            <a:pPr algn="ctr"/>
            <a:r>
              <a:rPr lang="en-US" dirty="0"/>
              <a:t>Higher </a:t>
            </a:r>
            <a:br>
              <a:rPr lang="en-US" dirty="0"/>
            </a:br>
            <a:r>
              <a:rPr lang="en-US" dirty="0"/>
              <a:t> Dimensions Of Space</a:t>
            </a:r>
            <a:br>
              <a:rPr lang="en-US" dirty="0"/>
            </a:br>
            <a:r>
              <a:rPr lang="en-US" dirty="0"/>
              <a:t>Part 1 of 2</a:t>
            </a:r>
            <a:br>
              <a:rPr lang="en-US" dirty="0"/>
            </a:br>
            <a:br>
              <a:rPr lang="en-US" dirty="0"/>
            </a:br>
            <a:endParaRPr lang="en-US" dirty="0"/>
          </a:p>
        </p:txBody>
      </p:sp>
      <p:sp>
        <p:nvSpPr>
          <p:cNvPr id="3" name="Subtitle 2"/>
          <p:cNvSpPr>
            <a:spLocks noGrp="1"/>
          </p:cNvSpPr>
          <p:nvPr>
            <p:ph type="subTitle" idx="1"/>
          </p:nvPr>
        </p:nvSpPr>
        <p:spPr>
          <a:xfrm>
            <a:off x="1371600" y="4572000"/>
            <a:ext cx="6400800" cy="1752600"/>
          </a:xfrm>
        </p:spPr>
        <p:txBody>
          <a:bodyPr>
            <a:normAutofit fontScale="92500" lnSpcReduction="10000"/>
          </a:bodyPr>
          <a:lstStyle/>
          <a:p>
            <a:endParaRPr lang="en-US" dirty="0"/>
          </a:p>
          <a:p>
            <a:endParaRPr lang="en-US" dirty="0"/>
          </a:p>
          <a:p>
            <a:endParaRPr lang="en-US" dirty="0"/>
          </a:p>
          <a:p>
            <a:pPr algn="r"/>
            <a:r>
              <a:rPr lang="en-US" dirty="0"/>
              <a:t>Larry Smith</a:t>
            </a:r>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1</a:t>
            </a:fld>
            <a:endParaRPr lang="en-US"/>
          </a:p>
        </p:txBody>
      </p:sp>
    </p:spTree>
  </p:cSld>
  <p:clrMapOvr>
    <a:masterClrMapping/>
  </p:clrMapOvr>
  <p:transition advTm="4118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To Infinity and Back Again </a:t>
            </a:r>
            <a:br>
              <a:rPr lang="en-US" dirty="0"/>
            </a:br>
            <a:r>
              <a:rPr lang="en-US" dirty="0"/>
              <a:t>(taking the long way home)</a:t>
            </a:r>
          </a:p>
        </p:txBody>
      </p:sp>
      <p:sp>
        <p:nvSpPr>
          <p:cNvPr id="3" name="Content Placeholder 2"/>
          <p:cNvSpPr>
            <a:spLocks noGrp="1"/>
          </p:cNvSpPr>
          <p:nvPr>
            <p:ph idx="1"/>
          </p:nvPr>
        </p:nvSpPr>
        <p:spPr/>
        <p:txBody>
          <a:bodyPr>
            <a:noAutofit/>
          </a:bodyPr>
          <a:lstStyle/>
          <a:p>
            <a:r>
              <a:rPr lang="en-US" dirty="0"/>
              <a:t>The surface of a sphere is what’s known as “finite but unbounded”, meaning you can walk forever on its finite surface but never come to a boundary.</a:t>
            </a:r>
          </a:p>
          <a:p>
            <a:r>
              <a:rPr lang="en-US" dirty="0"/>
              <a:t>An old science fiction idea is that the universe is finite but unbounded and that if you set out in one direction and kept going for a very long time, you’d come back to where you started.</a:t>
            </a:r>
          </a:p>
          <a:p>
            <a:pPr lvl="1"/>
            <a:r>
              <a:rPr lang="en-US" dirty="0"/>
              <a:t>Check out https://www.livescience.com/universe-three-dimensional-donut.html</a:t>
            </a:r>
          </a:p>
          <a:p>
            <a:r>
              <a:rPr lang="en-US" dirty="0"/>
              <a:t>This raises the possibility – Is space finite but unbounded?</a:t>
            </a:r>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10</a:t>
            </a:fld>
            <a:endParaRPr lang="en-US"/>
          </a:p>
        </p:txBody>
      </p:sp>
    </p:spTree>
  </p:cSld>
  <p:clrMapOvr>
    <a:masterClrMapping/>
  </p:clrMapOvr>
  <p:transition advTm="92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Theodor Kaluza</a:t>
            </a:r>
          </a:p>
        </p:txBody>
      </p:sp>
      <p:sp>
        <p:nvSpPr>
          <p:cNvPr id="3" name="Content Placeholder 2"/>
          <p:cNvSpPr>
            <a:spLocks noGrp="1"/>
          </p:cNvSpPr>
          <p:nvPr>
            <p:ph idx="1"/>
          </p:nvPr>
        </p:nvSpPr>
        <p:spPr/>
        <p:txBody>
          <a:bodyPr>
            <a:normAutofit fontScale="85000" lnSpcReduction="20000"/>
          </a:bodyPr>
          <a:lstStyle/>
          <a:p>
            <a:r>
              <a:rPr lang="en-US" dirty="0"/>
              <a:t>German/Polish mathematician and physicist. See https://en.wikipedia.org/wiki/Theodor_Kaluza</a:t>
            </a:r>
          </a:p>
          <a:p>
            <a:r>
              <a:rPr lang="en-US" dirty="0"/>
              <a:t>In 1919, sent Einstein a copy of his paper about reformulating GR in five dimensions!</a:t>
            </a:r>
          </a:p>
          <a:p>
            <a:pPr lvl="1"/>
            <a:r>
              <a:rPr lang="en-US" dirty="0"/>
              <a:t>A 5</a:t>
            </a:r>
            <a:r>
              <a:rPr lang="en-US" baseline="30000" dirty="0"/>
              <a:t>th</a:t>
            </a:r>
            <a:r>
              <a:rPr lang="en-US" dirty="0"/>
              <a:t> dimensional approach was published in 1914 by Gunnar </a:t>
            </a:r>
            <a:r>
              <a:rPr lang="en-US" dirty="0" err="1"/>
              <a:t>Nordström</a:t>
            </a:r>
            <a:r>
              <a:rPr lang="en-US" dirty="0"/>
              <a:t> but with his own theory of gravity, so this didn’t lead anywhere.</a:t>
            </a:r>
          </a:p>
          <a:p>
            <a:r>
              <a:rPr lang="en-US" dirty="0"/>
              <a:t>Not surprisingly, to “stretch” GR and have it fit “snugly” into 5-D, some extra conditions (i.e. equations) had to be satisfied.</a:t>
            </a:r>
          </a:p>
          <a:p>
            <a:pPr lvl="1"/>
            <a:r>
              <a:rPr lang="en-US" dirty="0"/>
              <a:t>As a rough analogy, a new theory of gravity that worked just on Earth, but nowhere else, was unlikely to be correct. It had to encompass the entire universe.</a:t>
            </a:r>
          </a:p>
          <a:p>
            <a:r>
              <a:rPr lang="en-US" dirty="0"/>
              <a:t>Amazingly, these new equations turned out to be </a:t>
            </a:r>
            <a:r>
              <a:rPr lang="en-US" u="sng" dirty="0"/>
              <a:t>exactly</a:t>
            </a:r>
            <a:r>
              <a:rPr lang="en-US" dirty="0"/>
              <a:t> Maxwell’s equations that govern electromagnetism!</a:t>
            </a:r>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11</a:t>
            </a:fld>
            <a:endParaRPr lang="en-US"/>
          </a:p>
        </p:txBody>
      </p:sp>
    </p:spTree>
    <p:custDataLst>
      <p:tags r:id="rId1"/>
    </p:custDataLst>
  </p:cSld>
  <p:clrMapOvr>
    <a:masterClrMapping/>
  </p:clrMapOvr>
  <p:transition advTm="27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About It</a:t>
            </a:r>
          </a:p>
        </p:txBody>
      </p:sp>
      <p:sp>
        <p:nvSpPr>
          <p:cNvPr id="3" name="Content Placeholder 2"/>
          <p:cNvSpPr>
            <a:spLocks noGrp="1"/>
          </p:cNvSpPr>
          <p:nvPr>
            <p:ph idx="1"/>
          </p:nvPr>
        </p:nvSpPr>
        <p:spPr/>
        <p:txBody>
          <a:bodyPr>
            <a:normAutofit fontScale="92500" lnSpcReduction="10000"/>
          </a:bodyPr>
          <a:lstStyle/>
          <a:p>
            <a:r>
              <a:rPr lang="en-US" dirty="0"/>
              <a:t>You start with a 4-dimensional universe. You know of only one force in that universe (called </a:t>
            </a:r>
            <a:r>
              <a:rPr lang="en-US" i="1" dirty="0"/>
              <a:t>gravity)</a:t>
            </a:r>
            <a:r>
              <a:rPr lang="en-US" dirty="0"/>
              <a:t> and you have a theory that describes it (General Relativity).</a:t>
            </a:r>
          </a:p>
          <a:p>
            <a:r>
              <a:rPr lang="en-US" dirty="0"/>
              <a:t>You reformulate it in 5 dimensions and a brand new force appears!</a:t>
            </a:r>
          </a:p>
          <a:p>
            <a:r>
              <a:rPr lang="en-US" dirty="0"/>
              <a:t>And it’s electromagnetism!!!</a:t>
            </a:r>
          </a:p>
          <a:p>
            <a:r>
              <a:rPr lang="en-US" dirty="0"/>
              <a:t>And who would have thought that by considering the existence of another dimension you would find that electromagnetism is a necessary consequence of gravity?</a:t>
            </a:r>
          </a:p>
          <a:p>
            <a:r>
              <a:rPr lang="en-US" dirty="0"/>
              <a:t>If Archimedes were even more of a genius, in principle he could have developed the necessary math for GR over 2000 years ago and predicted electromagnetism!</a:t>
            </a:r>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12</a:t>
            </a:fld>
            <a:endParaRPr lang="en-US"/>
          </a:p>
        </p:txBody>
      </p:sp>
    </p:spTree>
    <p:extLst>
      <p:ext uri="{BB962C8B-B14F-4D97-AF65-F5344CB8AC3E}">
        <p14:creationId xmlns:p14="http://schemas.microsoft.com/office/powerpoint/2010/main" val="3082840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Einstein’s Reaction</a:t>
            </a:r>
          </a:p>
        </p:txBody>
      </p:sp>
      <p:sp>
        <p:nvSpPr>
          <p:cNvPr id="3" name="Content Placeholder 2"/>
          <p:cNvSpPr>
            <a:spLocks noGrp="1"/>
          </p:cNvSpPr>
          <p:nvPr>
            <p:ph idx="1"/>
          </p:nvPr>
        </p:nvSpPr>
        <p:spPr/>
        <p:txBody>
          <a:bodyPr>
            <a:normAutofit lnSpcReduction="10000"/>
          </a:bodyPr>
          <a:lstStyle/>
          <a:p>
            <a:r>
              <a:rPr lang="en-US" dirty="0"/>
              <a:t>In those days it really helped to get a paper published if you had a recognized expert in the field to vouch for your paper.</a:t>
            </a:r>
          </a:p>
          <a:p>
            <a:r>
              <a:rPr lang="en-US" dirty="0"/>
              <a:t>“The idea of achieving [a unified theory of gravity and electromagnetism] by means of a five-dimensional cylinder world would never [have] dawned on me. … At first glance I like your idea enormously.”</a:t>
            </a:r>
          </a:p>
          <a:p>
            <a:pPr lvl="1"/>
            <a:r>
              <a:rPr lang="en-US" dirty="0"/>
              <a:t>Note that word “cylinder”. Kaluza modeled the 5</a:t>
            </a:r>
            <a:r>
              <a:rPr lang="en-US" baseline="30000" dirty="0"/>
              <a:t>th</a:t>
            </a:r>
            <a:r>
              <a:rPr lang="en-US" dirty="0"/>
              <a:t> dimension as a simple circle.</a:t>
            </a:r>
          </a:p>
          <a:p>
            <a:r>
              <a:rPr lang="en-US" dirty="0"/>
              <a:t>But Einstein still held out until 1921 to endorse Kaluza’s paper.</a:t>
            </a:r>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13</a:t>
            </a:fld>
            <a:endParaRPr lang="en-US"/>
          </a:p>
        </p:txBody>
      </p:sp>
    </p:spTree>
  </p:cSld>
  <p:clrMapOvr>
    <a:masterClrMapping/>
  </p:clrMapOvr>
  <p:transition advTm="483"/>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Now Where Did I Misplace that Extra Dimension?</a:t>
            </a:r>
          </a:p>
        </p:txBody>
      </p:sp>
      <p:sp>
        <p:nvSpPr>
          <p:cNvPr id="3" name="Content Placeholder 2"/>
          <p:cNvSpPr>
            <a:spLocks noGrp="1"/>
          </p:cNvSpPr>
          <p:nvPr>
            <p:ph idx="1"/>
          </p:nvPr>
        </p:nvSpPr>
        <p:spPr/>
        <p:txBody>
          <a:bodyPr>
            <a:noAutofit/>
          </a:bodyPr>
          <a:lstStyle/>
          <a:p>
            <a:r>
              <a:rPr lang="en-US" sz="2200" dirty="0"/>
              <a:t>In 1926, Oskar Klein simplified Kaluza’s theory and also was able to remove some limitations of the original theory. Thus it’s now called the Kaluza-Klein theory.</a:t>
            </a:r>
          </a:p>
          <a:p>
            <a:r>
              <a:rPr lang="en-US" sz="2200" dirty="0"/>
              <a:t>But he also did some calculations that hinted that the reason you couldn’t see the 5th dimension was that it was only about 10</a:t>
            </a:r>
            <a:r>
              <a:rPr lang="en-US" sz="2200" baseline="30000" dirty="0"/>
              <a:t>-31</a:t>
            </a:r>
            <a:r>
              <a:rPr lang="en-US" sz="2200" dirty="0"/>
              <a:t> meters in size. It was a “compacted” dimension.</a:t>
            </a:r>
          </a:p>
          <a:p>
            <a:pPr lvl="1"/>
            <a:r>
              <a:rPr lang="en-US" sz="2200" dirty="0"/>
              <a:t>This is only about 10,000 Planck lengths (quite possibly the smallest distance possible).</a:t>
            </a:r>
          </a:p>
          <a:p>
            <a:pPr marL="548640" lvl="2" indent="-274320">
              <a:buClr>
                <a:schemeClr val="accent3"/>
              </a:buClr>
              <a:buSzPct val="95000"/>
            </a:pPr>
            <a:r>
              <a:rPr lang="en-US" sz="2200" dirty="0"/>
              <a:t>The LHC probes down to about 10</a:t>
            </a:r>
            <a:r>
              <a:rPr lang="en-US" sz="2200" baseline="30000" dirty="0"/>
              <a:t>-19</a:t>
            </a:r>
            <a:r>
              <a:rPr lang="en-US" sz="2200" dirty="0"/>
              <a:t> meters.</a:t>
            </a:r>
          </a:p>
          <a:p>
            <a:r>
              <a:rPr lang="en-US" sz="2200" dirty="0"/>
              <a:t>An open question – if so, why are some dimensions large and some small?</a:t>
            </a:r>
          </a:p>
          <a:p>
            <a:pPr marL="0" indent="0">
              <a:buNone/>
            </a:pPr>
            <a:endParaRPr lang="en-US" dirty="0"/>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14</a:t>
            </a:fld>
            <a:endParaRPr lang="en-US"/>
          </a:p>
        </p:txBody>
      </p:sp>
    </p:spTree>
  </p:cSld>
  <p:clrMapOvr>
    <a:masterClrMapping/>
  </p:clrMapOvr>
  <p:transition advTm="53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Is Electric Charge a</a:t>
            </a:r>
            <a:br>
              <a:rPr lang="en-US" dirty="0"/>
            </a:br>
            <a:r>
              <a:rPr lang="en-US" dirty="0"/>
              <a:t>5</a:t>
            </a:r>
            <a:r>
              <a:rPr lang="en-US" baseline="30000" dirty="0"/>
              <a:t>th</a:t>
            </a:r>
            <a:r>
              <a:rPr lang="en-US" dirty="0"/>
              <a:t> Dimensional Phenomenon?</a:t>
            </a:r>
          </a:p>
        </p:txBody>
      </p:sp>
      <p:sp>
        <p:nvSpPr>
          <p:cNvPr id="3" name="Content Placeholder 2"/>
          <p:cNvSpPr>
            <a:spLocks noGrp="1"/>
          </p:cNvSpPr>
          <p:nvPr>
            <p:ph idx="1"/>
          </p:nvPr>
        </p:nvSpPr>
        <p:spPr/>
        <p:txBody>
          <a:bodyPr>
            <a:normAutofit lnSpcReduction="10000"/>
          </a:bodyPr>
          <a:lstStyle/>
          <a:p>
            <a:r>
              <a:rPr lang="en-US" dirty="0"/>
              <a:t>In 5-D, the gravitational force was modified if particles were moving in the new dimension.</a:t>
            </a:r>
          </a:p>
          <a:p>
            <a:r>
              <a:rPr lang="en-US" dirty="0"/>
              <a:t>This new force was identical to the electric force.</a:t>
            </a:r>
          </a:p>
          <a:p>
            <a:r>
              <a:rPr lang="en-US" dirty="0"/>
              <a:t>And the electric charge was nothing but the component of momentum in the 5th direction.</a:t>
            </a:r>
          </a:p>
          <a:p>
            <a:r>
              <a:rPr lang="en-US" dirty="0"/>
              <a:t>If two particles cycled in the same direction around the compact space, they repelled each other.</a:t>
            </a:r>
          </a:p>
          <a:p>
            <a:r>
              <a:rPr lang="en-US" dirty="0"/>
              <a:t>If they moved in the opposite direction, they attracted.</a:t>
            </a:r>
          </a:p>
          <a:p>
            <a:r>
              <a:rPr lang="en-US" dirty="0"/>
              <a:t>If either of them did not cycle in the compact direction, then only ordinary gravity affected them.</a:t>
            </a:r>
          </a:p>
          <a:p>
            <a:pPr>
              <a:buFont typeface="Wingdings" panose="05000000000000000000" pitchFamily="2" charset="2"/>
              <a:buChar char="Ø"/>
            </a:pPr>
            <a:endParaRPr lang="en-US" dirty="0"/>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15</a:t>
            </a:fld>
            <a:endParaRPr lang="en-US"/>
          </a:p>
        </p:txBody>
      </p:sp>
    </p:spTree>
  </p:cSld>
  <p:clrMapOvr>
    <a:masterClrMapping/>
  </p:clrMapOvr>
  <p:transition advTm="499"/>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Bad News</a:t>
            </a:r>
          </a:p>
        </p:txBody>
      </p:sp>
      <p:sp>
        <p:nvSpPr>
          <p:cNvPr id="3" name="Content Placeholder 2"/>
          <p:cNvSpPr>
            <a:spLocks noGrp="1"/>
          </p:cNvSpPr>
          <p:nvPr>
            <p:ph idx="1"/>
          </p:nvPr>
        </p:nvSpPr>
        <p:spPr/>
        <p:txBody>
          <a:bodyPr>
            <a:normAutofit/>
          </a:bodyPr>
          <a:lstStyle/>
          <a:p>
            <a:r>
              <a:rPr lang="en-US" dirty="0" err="1"/>
              <a:t>Kaluza’s</a:t>
            </a:r>
            <a:r>
              <a:rPr lang="en-US" dirty="0"/>
              <a:t> theory, while provocative, was shown not to fully describe the real world.</a:t>
            </a:r>
          </a:p>
          <a:p>
            <a:r>
              <a:rPr lang="en-US" dirty="0"/>
              <a:t>Which isn’t surprising, since there were forces and particles left to be discovered.</a:t>
            </a:r>
          </a:p>
          <a:p>
            <a:pPr marL="548640" lvl="2" indent="-274320">
              <a:buClr>
                <a:schemeClr val="accent3"/>
              </a:buClr>
              <a:buSzPct val="95000"/>
            </a:pPr>
            <a:r>
              <a:rPr lang="en-US" sz="2300" dirty="0"/>
              <a:t>e.g. the neutron wasn’t discovered until 1932.</a:t>
            </a:r>
          </a:p>
          <a:p>
            <a:r>
              <a:rPr lang="en-US" dirty="0"/>
              <a:t>Perhaps it failed because Kaluza assumed the extra dimension was an exact circle and maybe that’s not general enough. And maybe 5 dimensions wasn’t enough.</a:t>
            </a:r>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16</a:t>
            </a:fld>
            <a:endParaRPr lang="en-US"/>
          </a:p>
        </p:txBody>
      </p:sp>
    </p:spTree>
  </p:cSld>
  <p:clrMapOvr>
    <a:masterClrMapping/>
  </p:clrMapOvr>
  <p:transition advTm="499"/>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1200" dirty="0"/>
              <a:t>The Teensy, Weensy Dimension</a:t>
            </a:r>
          </a:p>
        </p:txBody>
      </p:sp>
      <p:sp>
        <p:nvSpPr>
          <p:cNvPr id="3" name="Content Placeholder 2"/>
          <p:cNvSpPr>
            <a:spLocks noGrp="1"/>
          </p:cNvSpPr>
          <p:nvPr>
            <p:ph idx="1"/>
          </p:nvPr>
        </p:nvSpPr>
        <p:spPr/>
        <p:txBody>
          <a:bodyPr>
            <a:normAutofit lnSpcReduction="10000"/>
          </a:bodyPr>
          <a:lstStyle/>
          <a:p>
            <a:r>
              <a:rPr lang="en-US" dirty="0"/>
              <a:t>Remember, the size of the 5th dimension might be 10</a:t>
            </a:r>
            <a:r>
              <a:rPr lang="en-US" baseline="30000" dirty="0"/>
              <a:t>-31</a:t>
            </a:r>
            <a:r>
              <a:rPr lang="en-US" dirty="0"/>
              <a:t> meters.</a:t>
            </a:r>
          </a:p>
          <a:p>
            <a:r>
              <a:rPr lang="en-US" dirty="0"/>
              <a:t>Atoms are about a tenth of a nanometer (10</a:t>
            </a:r>
            <a:r>
              <a:rPr lang="en-US" baseline="30000" dirty="0"/>
              <a:t>-10</a:t>
            </a:r>
            <a:r>
              <a:rPr lang="en-US" dirty="0"/>
              <a:t> meters) in size. </a:t>
            </a:r>
          </a:p>
          <a:p>
            <a:r>
              <a:rPr lang="en-US" dirty="0"/>
              <a:t>Thus they’re about 10</a:t>
            </a:r>
            <a:r>
              <a:rPr lang="en-US" baseline="30000" dirty="0"/>
              <a:t>21</a:t>
            </a:r>
            <a:r>
              <a:rPr lang="en-US" dirty="0"/>
              <a:t> times larger than the postulated size of the 5th dimension.</a:t>
            </a:r>
          </a:p>
          <a:p>
            <a:r>
              <a:rPr lang="en-US" dirty="0"/>
              <a:t>If the 5th dimension is finite but unbounded, then if I could move the tip of my finger as little as the size of one atom, I’d have jogged around the 5th dimension 10</a:t>
            </a:r>
            <a:r>
              <a:rPr lang="en-US" baseline="30000" dirty="0"/>
              <a:t>21</a:t>
            </a:r>
            <a:r>
              <a:rPr lang="en-US" dirty="0"/>
              <a:t> (1,000,000,000,000,000,000,000) times!</a:t>
            </a:r>
          </a:p>
          <a:p>
            <a:pPr marL="548640" lvl="2" indent="-274320">
              <a:buClr>
                <a:schemeClr val="accent3"/>
              </a:buClr>
              <a:buSzPct val="95000"/>
            </a:pPr>
            <a:r>
              <a:rPr lang="en-US" sz="2300" dirty="0"/>
              <a:t>And they say I don’t get enough exercise!</a:t>
            </a:r>
          </a:p>
          <a:p>
            <a:pPr>
              <a:buFont typeface="Wingdings" panose="05000000000000000000" pitchFamily="2" charset="2"/>
              <a:buChar char="Ø"/>
            </a:pPr>
            <a:endParaRPr lang="en-US" dirty="0"/>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17</a:t>
            </a:fld>
            <a:endParaRPr lang="en-US"/>
          </a:p>
        </p:txBody>
      </p:sp>
    </p:spTree>
  </p:cSld>
  <p:clrMapOvr>
    <a:masterClrMapping/>
  </p:clrMapOvr>
  <p:transition advTm="437"/>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String Theory</a:t>
            </a:r>
            <a:br>
              <a:rPr lang="en-US" dirty="0"/>
            </a:br>
            <a:r>
              <a:rPr lang="en-US" dirty="0"/>
              <a:t>Get the Point?</a:t>
            </a:r>
          </a:p>
        </p:txBody>
      </p:sp>
      <p:sp>
        <p:nvSpPr>
          <p:cNvPr id="3" name="Content Placeholder 2"/>
          <p:cNvSpPr>
            <a:spLocks noGrp="1"/>
          </p:cNvSpPr>
          <p:nvPr>
            <p:ph idx="1"/>
          </p:nvPr>
        </p:nvSpPr>
        <p:spPr/>
        <p:txBody>
          <a:bodyPr>
            <a:normAutofit/>
          </a:bodyPr>
          <a:lstStyle/>
          <a:p>
            <a:r>
              <a:rPr lang="en-US" dirty="0"/>
              <a:t>The Standard Model of physics assumes that electrons and others are point particles (i.e. no length, width or height). But this leads to divide-by-zero problems.</a:t>
            </a:r>
          </a:p>
          <a:p>
            <a:r>
              <a:rPr lang="en-US" dirty="0"/>
              <a:t>Gravity (Newton) – F = Gm</a:t>
            </a:r>
            <a:r>
              <a:rPr lang="en-US" baseline="-25000" dirty="0"/>
              <a:t>1</a:t>
            </a:r>
            <a:r>
              <a:rPr lang="en-US" dirty="0"/>
              <a:t>m</a:t>
            </a:r>
            <a:r>
              <a:rPr lang="en-US" baseline="-25000" dirty="0"/>
              <a:t>2</a:t>
            </a:r>
            <a:r>
              <a:rPr lang="en-US" dirty="0"/>
              <a:t>/r</a:t>
            </a:r>
            <a:r>
              <a:rPr lang="en-US" baseline="30000" dirty="0"/>
              <a:t>2</a:t>
            </a:r>
          </a:p>
          <a:p>
            <a:r>
              <a:rPr lang="en-US" dirty="0"/>
              <a:t>Coulomb’s Law – F = k</a:t>
            </a:r>
            <a:r>
              <a:rPr lang="en-US" baseline="-25000" dirty="0"/>
              <a:t>e</a:t>
            </a:r>
            <a:r>
              <a:rPr lang="en-US" dirty="0"/>
              <a:t>q</a:t>
            </a:r>
            <a:r>
              <a:rPr lang="en-US" baseline="-25000" dirty="0"/>
              <a:t>1</a:t>
            </a:r>
            <a:r>
              <a:rPr lang="en-US" dirty="0"/>
              <a:t>q</a:t>
            </a:r>
            <a:r>
              <a:rPr lang="en-US" baseline="-25000" dirty="0"/>
              <a:t>2</a:t>
            </a:r>
            <a:r>
              <a:rPr lang="en-US" dirty="0"/>
              <a:t>/r</a:t>
            </a:r>
            <a:r>
              <a:rPr lang="en-US" baseline="30000" dirty="0"/>
              <a:t>2</a:t>
            </a:r>
          </a:p>
          <a:p>
            <a:r>
              <a:rPr lang="en-US" dirty="0"/>
              <a:t>As the particles get ultimately close together, you wind up with r = 0, which means the equations want you to divide by zero. Which is mathematically undefined and thus meaningless.</a:t>
            </a:r>
          </a:p>
          <a:p>
            <a:pPr lvl="1"/>
            <a:r>
              <a:rPr lang="en-US" dirty="0"/>
              <a:t>See </a:t>
            </a:r>
            <a:r>
              <a:rPr lang="en-US" dirty="0">
                <a:hlinkClick r:id="rId2"/>
              </a:rPr>
              <a:t>https://en.wikipedia.org/wiki/Division_by_zero</a:t>
            </a:r>
            <a:r>
              <a:rPr lang="en-US" dirty="0"/>
              <a:t> </a:t>
            </a:r>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18</a:t>
            </a:fld>
            <a:endParaRPr lang="en-US"/>
          </a:p>
        </p:txBody>
      </p:sp>
    </p:spTree>
  </p:cSld>
  <p:clrMapOvr>
    <a:masterClrMapping/>
  </p:clrMapOvr>
  <p:transition advTm="593"/>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Theories – Part 1</a:t>
            </a:r>
          </a:p>
        </p:txBody>
      </p:sp>
      <p:sp>
        <p:nvSpPr>
          <p:cNvPr id="3" name="Content Placeholder 2"/>
          <p:cNvSpPr>
            <a:spLocks noGrp="1"/>
          </p:cNvSpPr>
          <p:nvPr>
            <p:ph idx="1"/>
          </p:nvPr>
        </p:nvSpPr>
        <p:spPr>
          <a:xfrm>
            <a:off x="457200" y="1905000"/>
            <a:ext cx="8229600" cy="4419600"/>
          </a:xfrm>
        </p:spPr>
        <p:txBody>
          <a:bodyPr>
            <a:noAutofit/>
          </a:bodyPr>
          <a:lstStyle/>
          <a:p>
            <a:r>
              <a:rPr lang="en-US" sz="2400" dirty="0"/>
              <a:t>We know that Newton’s law of gravity is wrong. For example, if the GPS satellites used it, it would give the wrong locations. Instead they use General Relativity.</a:t>
            </a:r>
          </a:p>
          <a:p>
            <a:r>
              <a:rPr lang="en-US" sz="2400" dirty="0"/>
              <a:t>Yet NASA can (and does) use Newton’s equations to reach a small (~1184 km) moving target (Pluto) over 4 billion km away.</a:t>
            </a:r>
          </a:p>
          <a:p>
            <a:r>
              <a:rPr lang="en-US" sz="2400" dirty="0"/>
              <a:t>But how can we do this if the theory is wrong?</a:t>
            </a:r>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19</a:t>
            </a:fld>
            <a:endParaRPr lang="en-US"/>
          </a:p>
        </p:txBody>
      </p:sp>
    </p:spTree>
    <p:extLst>
      <p:ext uri="{BB962C8B-B14F-4D97-AF65-F5344CB8AC3E}">
        <p14:creationId xmlns:p14="http://schemas.microsoft.com/office/powerpoint/2010/main" val="535727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Credentials</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2</a:t>
            </a:fld>
            <a:endParaRPr lang="en-US"/>
          </a:p>
        </p:txBody>
      </p:sp>
    </p:spTree>
  </p:cSld>
  <p:clrMapOvr>
    <a:masterClrMapping/>
  </p:clrMapOvr>
  <p:transition advTm="359"/>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Theories – Part 2</a:t>
            </a:r>
          </a:p>
        </p:txBody>
      </p:sp>
      <p:sp>
        <p:nvSpPr>
          <p:cNvPr id="3" name="Content Placeholder 2"/>
          <p:cNvSpPr>
            <a:spLocks noGrp="1"/>
          </p:cNvSpPr>
          <p:nvPr>
            <p:ph idx="1"/>
          </p:nvPr>
        </p:nvSpPr>
        <p:spPr>
          <a:xfrm>
            <a:off x="457200" y="1905000"/>
            <a:ext cx="8229600" cy="4419600"/>
          </a:xfrm>
        </p:spPr>
        <p:txBody>
          <a:bodyPr>
            <a:noAutofit/>
          </a:bodyPr>
          <a:lstStyle/>
          <a:p>
            <a:r>
              <a:rPr lang="en-US" sz="2000" dirty="0"/>
              <a:t>We don’t (yet!) know the ultimate laws of nature. So we have to make do with laws that are approximate, that are applicable over a range.</a:t>
            </a:r>
          </a:p>
          <a:p>
            <a:r>
              <a:rPr lang="en-US" sz="2000" dirty="0"/>
              <a:t>These are called </a:t>
            </a:r>
            <a:r>
              <a:rPr lang="en-US" sz="2000" i="1" dirty="0"/>
              <a:t>effective</a:t>
            </a:r>
            <a:r>
              <a:rPr lang="en-US" sz="2000" dirty="0"/>
              <a:t> theories. Newton is fine as long as speeds are small compared to the speed of light and don’t involve strong gravitational fields.</a:t>
            </a:r>
          </a:p>
          <a:p>
            <a:r>
              <a:rPr lang="en-US" sz="2000" dirty="0"/>
              <a:t>Similarly, General Relativity is almost undoubtedly wrong since it doesn’t take quantum mechanics into account and assumes that it makes sense to talk about objects </a:t>
            </a:r>
            <a:r>
              <a:rPr lang="en-US" sz="2000" dirty="0" err="1"/>
              <a:t>arbitarily</a:t>
            </a:r>
            <a:r>
              <a:rPr lang="en-US" sz="2000" dirty="0"/>
              <a:t> close to each other. That again leads to divide-by-zero problems. So GR will probably turn out to be just an effective theory.</a:t>
            </a:r>
          </a:p>
          <a:p>
            <a:r>
              <a:rPr lang="en-US" sz="2000" dirty="0"/>
              <a:t>Yeah, an absolutely brilliant effective theory, but just an approximation to some more fundamental physics.</a:t>
            </a:r>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20</a:t>
            </a:fld>
            <a:endParaRPr lang="en-US"/>
          </a:p>
        </p:txBody>
      </p:sp>
    </p:spTree>
    <p:extLst>
      <p:ext uri="{BB962C8B-B14F-4D97-AF65-F5344CB8AC3E}">
        <p14:creationId xmlns:p14="http://schemas.microsoft.com/office/powerpoint/2010/main" val="2920386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Nonsense of Singularities</a:t>
            </a:r>
          </a:p>
        </p:txBody>
      </p:sp>
      <p:sp>
        <p:nvSpPr>
          <p:cNvPr id="3" name="Content Placeholder 2"/>
          <p:cNvSpPr>
            <a:spLocks noGrp="1"/>
          </p:cNvSpPr>
          <p:nvPr>
            <p:ph idx="1"/>
          </p:nvPr>
        </p:nvSpPr>
        <p:spPr>
          <a:xfrm>
            <a:off x="457200" y="1935480"/>
            <a:ext cx="8382000" cy="4389120"/>
          </a:xfrm>
        </p:spPr>
        <p:txBody>
          <a:bodyPr/>
          <a:lstStyle/>
          <a:p>
            <a:r>
              <a:rPr lang="en-US" sz="2000" dirty="0"/>
              <a:t>I’m personally annoyed that so many otherwise respectable physicists have written books and/or appeared on TV science documentaries, and casually refer to “singularities”, throwing around phrases such as “infinite density” at the center of black holes or at the Big Bang.</a:t>
            </a:r>
          </a:p>
          <a:p>
            <a:r>
              <a:rPr lang="en-US" sz="2000" dirty="0"/>
              <a:t>Maybe they’re just trying to (over-) simplify things. Or be more dramatic. Or not alienating the audience by saying that the great (which he was) Einstein was wrong.</a:t>
            </a:r>
          </a:p>
          <a:p>
            <a:r>
              <a:rPr lang="en-US" sz="2000" dirty="0"/>
              <a:t>But we see that General Relativity is probably just an effective theory. It breaks down when the distances involved become too small.</a:t>
            </a:r>
          </a:p>
          <a:p>
            <a:r>
              <a:rPr lang="en-US" b="1" i="1" dirty="0">
                <a:solidFill>
                  <a:srgbClr val="FF0000"/>
                </a:solidFill>
              </a:rPr>
              <a:t>There are no such things as singularities in real physics! That’s just physicist’s shorthand for “The theory breaks down here”.</a:t>
            </a:r>
          </a:p>
          <a:p>
            <a:endParaRPr lang="en-US" dirty="0"/>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21</a:t>
            </a:fld>
            <a:endParaRPr lang="en-US"/>
          </a:p>
        </p:txBody>
      </p:sp>
    </p:spTree>
    <p:extLst>
      <p:ext uri="{BB962C8B-B14F-4D97-AF65-F5344CB8AC3E}">
        <p14:creationId xmlns:p14="http://schemas.microsoft.com/office/powerpoint/2010/main" val="2441318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Grand Unification?</a:t>
            </a:r>
          </a:p>
        </p:txBody>
      </p:sp>
      <p:sp>
        <p:nvSpPr>
          <p:cNvPr id="3" name="Content Placeholder 2"/>
          <p:cNvSpPr>
            <a:spLocks noGrp="1"/>
          </p:cNvSpPr>
          <p:nvPr>
            <p:ph idx="1"/>
          </p:nvPr>
        </p:nvSpPr>
        <p:spPr>
          <a:xfrm>
            <a:off x="457200" y="1905000"/>
            <a:ext cx="8229600" cy="4419600"/>
          </a:xfrm>
        </p:spPr>
        <p:txBody>
          <a:bodyPr>
            <a:noAutofit/>
          </a:bodyPr>
          <a:lstStyle/>
          <a:p>
            <a:r>
              <a:rPr lang="en-US" sz="2400" dirty="0"/>
              <a:t>So we need a new, better theory. </a:t>
            </a:r>
          </a:p>
          <a:p>
            <a:r>
              <a:rPr lang="en-US" sz="2400" dirty="0"/>
              <a:t>And wouldn’t it be great if this hypothetical theory gave us not just a new theory of gravity and an updated Standard Model, but could also explain other (dare I say </a:t>
            </a:r>
            <a:r>
              <a:rPr lang="en-US" sz="2400" i="1" dirty="0"/>
              <a:t>all</a:t>
            </a:r>
            <a:r>
              <a:rPr lang="en-US" sz="2400" dirty="0"/>
              <a:t>?) aspects of the universe?</a:t>
            </a:r>
          </a:p>
          <a:p>
            <a:pPr lvl="1"/>
            <a:r>
              <a:rPr lang="en-US" dirty="0"/>
              <a:t>This is sometimes called the Theory of Everything (TOE).</a:t>
            </a:r>
          </a:p>
          <a:p>
            <a:r>
              <a:rPr lang="en-US" sz="2400" dirty="0"/>
              <a:t>Well, let’s see how string theory takes a whack at it!</a:t>
            </a:r>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22</a:t>
            </a:fld>
            <a:endParaRPr lang="en-US"/>
          </a:p>
        </p:txBody>
      </p:sp>
    </p:spTree>
    <p:extLst>
      <p:ext uri="{BB962C8B-B14F-4D97-AF65-F5344CB8AC3E}">
        <p14:creationId xmlns:p14="http://schemas.microsoft.com/office/powerpoint/2010/main" val="2459977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String Theory</a:t>
            </a:r>
            <a:br>
              <a:rPr lang="en-US" dirty="0"/>
            </a:br>
            <a:r>
              <a:rPr lang="en-US" dirty="0"/>
              <a:t>Get the String!</a:t>
            </a:r>
          </a:p>
        </p:txBody>
      </p:sp>
      <p:sp>
        <p:nvSpPr>
          <p:cNvPr id="3" name="Content Placeholder 2"/>
          <p:cNvSpPr>
            <a:spLocks noGrp="1"/>
          </p:cNvSpPr>
          <p:nvPr>
            <p:ph idx="1"/>
          </p:nvPr>
        </p:nvSpPr>
        <p:spPr/>
        <p:txBody>
          <a:bodyPr>
            <a:normAutofit fontScale="70000" lnSpcReduction="20000"/>
          </a:bodyPr>
          <a:lstStyle/>
          <a:p>
            <a:r>
              <a:rPr lang="en-US" sz="2800" dirty="0"/>
              <a:t>Starting around 1970, string theory was being invented. It posits that all particles (electrons, quarks, etc.) are tiny (but not zero sized!) strings of energy.</a:t>
            </a:r>
          </a:p>
          <a:p>
            <a:pPr marL="548640" lvl="2" indent="-274320">
              <a:buClr>
                <a:schemeClr val="accent3"/>
              </a:buClr>
              <a:buSzPct val="95000"/>
            </a:pPr>
            <a:r>
              <a:rPr lang="en-US" sz="2500" dirty="0"/>
              <a:t>They can be open (a string with two ends) or closed (a loop).</a:t>
            </a:r>
          </a:p>
          <a:p>
            <a:pPr marL="274320" lvl="1" indent="-274320">
              <a:buClr>
                <a:schemeClr val="accent3"/>
              </a:buClr>
              <a:buSzPct val="95000"/>
            </a:pPr>
            <a:r>
              <a:rPr lang="en-US" sz="2800" dirty="0"/>
              <a:t>Please note that this wasn’t a case of someone just coming up with the idea of strings; there was sophisticated math and physics pointing in that direction!</a:t>
            </a:r>
          </a:p>
          <a:p>
            <a:r>
              <a:rPr lang="en-US" sz="2800" dirty="0"/>
              <a:t>Just as a violin string can produce many notes, depending on how it vibrates.</a:t>
            </a:r>
          </a:p>
          <a:p>
            <a:r>
              <a:rPr lang="en-US" sz="2800" dirty="0"/>
              <a:t>All particles (if string theory is right) are strings vibrating in different ways.</a:t>
            </a:r>
          </a:p>
          <a:p>
            <a:r>
              <a:rPr lang="en-US" sz="2800" dirty="0"/>
              <a:t>If it vibrates this way, it’s an electron. If it pulsates that way, it’s a quark. And so on.</a:t>
            </a:r>
          </a:p>
          <a:p>
            <a:r>
              <a:rPr lang="en-US" sz="2800" dirty="0"/>
              <a:t>So this addresses the issue of electrons maybe not being point particles.</a:t>
            </a:r>
          </a:p>
          <a:p>
            <a:pPr>
              <a:buFont typeface="Wingdings" panose="05000000000000000000" pitchFamily="2" charset="2"/>
              <a:buChar char="Ø"/>
            </a:pPr>
            <a:endParaRPr lang="en-US" dirty="0"/>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23</a:t>
            </a:fld>
            <a:endParaRPr lang="en-US"/>
          </a:p>
        </p:txBody>
      </p:sp>
    </p:spTree>
  </p:cSld>
  <p:clrMapOvr>
    <a:masterClrMapping/>
  </p:clrMapOvr>
  <p:transition advTm="1684"/>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Fermions and Bosons</a:t>
            </a:r>
          </a:p>
        </p:txBody>
      </p:sp>
      <p:sp>
        <p:nvSpPr>
          <p:cNvPr id="3" name="Content Placeholder 2"/>
          <p:cNvSpPr>
            <a:spLocks noGrp="1"/>
          </p:cNvSpPr>
          <p:nvPr>
            <p:ph idx="1"/>
          </p:nvPr>
        </p:nvSpPr>
        <p:spPr/>
        <p:txBody>
          <a:bodyPr>
            <a:normAutofit fontScale="77500" lnSpcReduction="20000"/>
          </a:bodyPr>
          <a:lstStyle/>
          <a:p>
            <a:r>
              <a:rPr lang="en-US" dirty="0"/>
              <a:t>Fermions are a class of particles that have a half odd integer unit of spin (1/2, 3/2, etc.).</a:t>
            </a:r>
          </a:p>
          <a:p>
            <a:pPr lvl="1"/>
            <a:r>
              <a:rPr lang="en-US" dirty="0"/>
              <a:t>Spin is the quantum mechanical counterpart of angular momentum.</a:t>
            </a:r>
          </a:p>
          <a:p>
            <a:r>
              <a:rPr lang="en-US" dirty="0"/>
              <a:t>A fermion can be a single particle such as an electron but can also be a composite particle such as an atomic nucleus with an odd number of nucleons, such as tritium with 1 proton and 2 neutrons.</a:t>
            </a:r>
          </a:p>
          <a:p>
            <a:pPr lvl="1"/>
            <a:r>
              <a:rPr lang="en-US" dirty="0"/>
              <a:t>A nucleon is a particle found in the nucleus of an atom, either a proton or a neutron. Both protons and neutrons have spin ½.</a:t>
            </a:r>
          </a:p>
          <a:p>
            <a:pPr lvl="1"/>
            <a:r>
              <a:rPr lang="en-US" dirty="0"/>
              <a:t>So the nucleus of a tritium atom consisting of 3 fermions is also a fermion.</a:t>
            </a:r>
          </a:p>
          <a:p>
            <a:r>
              <a:rPr lang="en-US" dirty="0"/>
              <a:t>Bosons are a class of particles that have an integral unit of spin, such as 0, 1, 2, etc.</a:t>
            </a:r>
          </a:p>
          <a:p>
            <a:r>
              <a:rPr lang="en-US" dirty="0"/>
              <a:t>A boson can be a single particle such as a photon but can also be a composite particle such as a nucleus with an even number of nucleons, such as deuterium (“heavy hydrogen”) with 1 proton and 1 neutron, or a helium nucleus, with 2 protons and 2 neutrons.</a:t>
            </a:r>
          </a:p>
          <a:p>
            <a:endParaRPr lang="en-US" dirty="0"/>
          </a:p>
          <a:p>
            <a:endParaRPr lang="en-US" dirty="0"/>
          </a:p>
          <a:p>
            <a:endParaRPr lang="en-US" dirty="0"/>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24</a:t>
            </a:fld>
            <a:endParaRPr lang="en-US"/>
          </a:p>
        </p:txBody>
      </p:sp>
    </p:spTree>
  </p:cSld>
  <p:clrMapOvr>
    <a:masterClrMapping/>
  </p:clrMapOvr>
  <p:transition advTm="75177"/>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The Original String Theory</a:t>
            </a:r>
          </a:p>
        </p:txBody>
      </p:sp>
      <p:sp>
        <p:nvSpPr>
          <p:cNvPr id="3" name="Content Placeholder 2"/>
          <p:cNvSpPr>
            <a:spLocks noGrp="1"/>
          </p:cNvSpPr>
          <p:nvPr>
            <p:ph idx="1"/>
          </p:nvPr>
        </p:nvSpPr>
        <p:spPr/>
        <p:txBody>
          <a:bodyPr>
            <a:normAutofit/>
          </a:bodyPr>
          <a:lstStyle/>
          <a:p>
            <a:r>
              <a:rPr lang="en-US" dirty="0"/>
              <a:t>The first version of string theory was a quantum theory that modeled only bosons.</a:t>
            </a:r>
          </a:p>
          <a:p>
            <a:r>
              <a:rPr lang="en-US" dirty="0"/>
              <a:t>To model fermions, it needed a new concept. See later.</a:t>
            </a:r>
          </a:p>
          <a:p>
            <a:r>
              <a:rPr lang="en-US" dirty="0"/>
              <a:t>To be consistent with both quantum theory and Special Relativity, it had to be formulated in 26 dimensions.</a:t>
            </a:r>
          </a:p>
          <a:p>
            <a:r>
              <a:rPr lang="en-US" dirty="0"/>
              <a:t>Perhaps most importantly, the equations required a new particle. This was later shown to be the graviton (the hypothetical quantum particle of gravity).</a:t>
            </a:r>
          </a:p>
          <a:p>
            <a:r>
              <a:rPr lang="en-US" dirty="0"/>
              <a:t>String theory predicts a quantum theory of gravity!</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25</a:t>
            </a:fld>
            <a:endParaRPr lang="en-US"/>
          </a:p>
        </p:txBody>
      </p:sp>
    </p:spTree>
  </p:cSld>
  <p:clrMapOvr>
    <a:masterClrMapping/>
  </p:clrMapOvr>
  <p:transition advTm="7566"/>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 a Bit of </a:t>
            </a:r>
            <a:r>
              <a:rPr lang="en-US" dirty="0" err="1"/>
              <a:t>Symbology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35480"/>
                <a:ext cx="8534400" cy="4389120"/>
              </a:xfrm>
            </p:spPr>
            <p:txBody>
              <a:bodyPr>
                <a:normAutofit fontScale="55000" lnSpcReduction="20000"/>
              </a:bodyPr>
              <a:lstStyle/>
              <a:p>
                <a:r>
                  <a:rPr lang="en-US" sz="3400" dirty="0"/>
                  <a:t>In the next slide we’ll use the </a:t>
                </a:r>
                <a:r>
                  <a:rPr lang="el-GR" sz="3400" dirty="0"/>
                  <a:t>Σ</a:t>
                </a:r>
                <a:r>
                  <a:rPr lang="en-US" sz="3400" dirty="0"/>
                  <a:t> (the Greek capital letter sigma) notation to indicate summation for (in this case) for all values of </a:t>
                </a:r>
                <a:r>
                  <a:rPr lang="en-US" sz="3400" dirty="0" err="1"/>
                  <a:t>i</a:t>
                </a:r>
                <a:r>
                  <a:rPr lang="en-US" sz="3400" dirty="0"/>
                  <a:t>, starting at </a:t>
                </a:r>
                <a:r>
                  <a:rPr lang="en-US" sz="3400" dirty="0" err="1"/>
                  <a:t>i</a:t>
                </a:r>
                <a:r>
                  <a:rPr lang="en-US" sz="3400" dirty="0"/>
                  <a:t>=1, then </a:t>
                </a:r>
                <a:r>
                  <a:rPr lang="en-US" sz="3400" dirty="0" err="1"/>
                  <a:t>i</a:t>
                </a:r>
                <a:r>
                  <a:rPr lang="en-US" sz="3400" dirty="0"/>
                  <a:t>=2 and continuing for all values up to infinity (∞).</a:t>
                </a:r>
              </a:p>
              <a:p>
                <a:pPr>
                  <a:buFont typeface="Wingdings" panose="05000000000000000000" pitchFamily="2" charset="2"/>
                  <a:buChar char="Ø"/>
                </a:pPr>
                <a:endParaRPr lang="en-US" dirty="0"/>
              </a:p>
              <a:p>
                <a:pPr>
                  <a:buFont typeface="Wingdings" panose="05000000000000000000" pitchFamily="2" charset="2"/>
                  <a:buChar char="Ø"/>
                </a:pPr>
                <a:endParaRPr lang="en-US" sz="4200" dirty="0"/>
              </a:p>
              <a:p>
                <a:pPr>
                  <a:buFont typeface="Wingdings" panose="05000000000000000000" pitchFamily="2" charset="2"/>
                  <a:buChar char="Ø"/>
                </a:pPr>
                <a:endParaRPr lang="en-US" sz="4200" dirty="0"/>
              </a:p>
              <a:p>
                <a:r>
                  <a:rPr lang="en-US" sz="3700" dirty="0"/>
                  <a:t>This is the same as </a:t>
                </a:r>
              </a:p>
              <a:p>
                <a:pPr lvl="1"/>
                <a:r>
                  <a:rPr lang="en-US" sz="3500" dirty="0"/>
                  <a:t>formula</a:t>
                </a:r>
                <a:r>
                  <a:rPr lang="en-US" sz="3500" baseline="-25000" dirty="0"/>
                  <a:t>1</a:t>
                </a:r>
                <a:r>
                  <a:rPr lang="en-US" sz="3500" dirty="0"/>
                  <a:t> + formula</a:t>
                </a:r>
                <a:r>
                  <a:rPr lang="en-US" sz="3500" baseline="-25000" dirty="0"/>
                  <a:t>2</a:t>
                </a:r>
                <a:r>
                  <a:rPr lang="en-US" sz="3500" dirty="0"/>
                  <a:t> + formula</a:t>
                </a:r>
                <a:r>
                  <a:rPr lang="en-US" sz="3500" baseline="-25000" dirty="0"/>
                  <a:t>3</a:t>
                </a:r>
                <a:r>
                  <a:rPr lang="en-US" sz="3500" dirty="0"/>
                  <a:t> + …</a:t>
                </a:r>
              </a:p>
              <a:p>
                <a:r>
                  <a:rPr lang="en-US" sz="3700" dirty="0"/>
                  <a:t>So if the formula were as simple as the square root function, this could be</a:t>
                </a:r>
              </a:p>
              <a:p>
                <a:pPr lvl="1"/>
                <a14:m>
                  <m:oMath xmlns:m="http://schemas.openxmlformats.org/officeDocument/2006/math">
                    <m:nary>
                      <m:naryPr>
                        <m:chr m:val="∑"/>
                        <m:ctrlPr>
                          <a:rPr lang="en-US" sz="3500" i="1" smtClean="0">
                            <a:latin typeface="Cambria Math" panose="02040503050406030204" pitchFamily="18" charset="0"/>
                          </a:rPr>
                        </m:ctrlPr>
                      </m:naryPr>
                      <m:sub>
                        <m:r>
                          <m:rPr>
                            <m:brk m:alnAt="23"/>
                          </m:rPr>
                          <a:rPr lang="en-US" sz="3500" b="0" i="1" smtClean="0">
                            <a:latin typeface="Cambria Math" panose="02040503050406030204" pitchFamily="18" charset="0"/>
                          </a:rPr>
                          <m:t>𝑖</m:t>
                        </m:r>
                        <m:r>
                          <a:rPr lang="en-US" sz="3500" b="0" i="1" smtClean="0">
                            <a:latin typeface="Cambria Math" panose="02040503050406030204" pitchFamily="18" charset="0"/>
                          </a:rPr>
                          <m:t>=3</m:t>
                        </m:r>
                      </m:sub>
                      <m:sup>
                        <m:r>
                          <a:rPr lang="en-US" sz="3500" b="0" i="1" smtClean="0">
                            <a:latin typeface="Cambria Math" panose="02040503050406030204" pitchFamily="18" charset="0"/>
                            <a:ea typeface="Cambria Math" panose="02040503050406030204" pitchFamily="18" charset="0"/>
                          </a:rPr>
                          <m:t>5</m:t>
                        </m:r>
                      </m:sup>
                      <m:e>
                        <m:rad>
                          <m:radPr>
                            <m:degHide m:val="on"/>
                            <m:ctrlPr>
                              <a:rPr lang="en-US" sz="3500" b="0" i="1" smtClean="0">
                                <a:latin typeface="Cambria Math" panose="02040503050406030204" pitchFamily="18" charset="0"/>
                              </a:rPr>
                            </m:ctrlPr>
                          </m:radPr>
                          <m:deg/>
                          <m:e>
                            <m:r>
                              <a:rPr lang="en-US" sz="3500" b="0" i="1" smtClean="0">
                                <a:latin typeface="Cambria Math" panose="02040503050406030204" pitchFamily="18" charset="0"/>
                              </a:rPr>
                              <m:t>𝑖</m:t>
                            </m:r>
                          </m:e>
                        </m:rad>
                      </m:e>
                    </m:nary>
                  </m:oMath>
                </a14:m>
                <a:r>
                  <a:rPr lang="en-US" sz="3500" dirty="0"/>
                  <a:t> </a:t>
                </a:r>
              </a:p>
              <a:p>
                <a:pPr lvl="2"/>
                <a:r>
                  <a:rPr lang="en-US" sz="3200" dirty="0"/>
                  <a:t>Which is </a:t>
                </a:r>
                <a14:m>
                  <m:oMath xmlns:m="http://schemas.openxmlformats.org/officeDocument/2006/math">
                    <m:rad>
                      <m:radPr>
                        <m:degHide m:val="on"/>
                        <m:ctrlPr>
                          <a:rPr lang="en-US" sz="3200" i="1">
                            <a:latin typeface="Cambria Math" panose="02040503050406030204" pitchFamily="18" charset="0"/>
                          </a:rPr>
                        </m:ctrlPr>
                      </m:radPr>
                      <m:deg/>
                      <m:e>
                        <m:r>
                          <a:rPr lang="en-US" sz="3200">
                            <a:latin typeface="Cambria Math"/>
                          </a:rPr>
                          <m:t>3</m:t>
                        </m:r>
                      </m:e>
                    </m:rad>
                    <m:r>
                      <a:rPr lang="en-US" sz="3200" b="0" i="1" smtClean="0">
                        <a:latin typeface="Cambria Math" panose="02040503050406030204" pitchFamily="18" charset="0"/>
                      </a:rPr>
                      <m:t>+</m:t>
                    </m:r>
                    <m:rad>
                      <m:radPr>
                        <m:degHide m:val="on"/>
                        <m:ctrlPr>
                          <a:rPr lang="en-US" sz="3000" i="1">
                            <a:latin typeface="Cambria Math" panose="02040503050406030204" pitchFamily="18" charset="0"/>
                          </a:rPr>
                        </m:ctrlPr>
                      </m:radPr>
                      <m:deg/>
                      <m:e>
                        <m:r>
                          <a:rPr lang="en-US" sz="3000" b="0" i="0" smtClean="0">
                            <a:latin typeface="Cambria Math" panose="02040503050406030204" pitchFamily="18" charset="0"/>
                          </a:rPr>
                          <m:t>4</m:t>
                        </m:r>
                      </m:e>
                    </m:rad>
                    <m:r>
                      <a:rPr lang="en-US" sz="3000">
                        <a:latin typeface="Cambria Math"/>
                      </a:rPr>
                      <m:t>+</m:t>
                    </m:r>
                    <m:rad>
                      <m:radPr>
                        <m:degHide m:val="on"/>
                        <m:ctrlPr>
                          <a:rPr lang="en-US" sz="3000" i="1">
                            <a:latin typeface="Cambria Math" panose="02040503050406030204" pitchFamily="18" charset="0"/>
                          </a:rPr>
                        </m:ctrlPr>
                      </m:radPr>
                      <m:deg/>
                      <m:e>
                        <m:r>
                          <a:rPr lang="en-US" sz="3000" b="0" i="0" smtClean="0">
                            <a:latin typeface="Cambria Math" panose="02040503050406030204" pitchFamily="18" charset="0"/>
                          </a:rPr>
                          <m:t>5</m:t>
                        </m:r>
                      </m:e>
                    </m:rad>
                  </m:oMath>
                </a14:m>
                <a:endParaRPr lang="en-US" sz="3000" dirty="0"/>
              </a:p>
              <a:p>
                <a:pPr>
                  <a:buFont typeface="Wingdings" panose="05000000000000000000" pitchFamily="2" charset="2"/>
                  <a:buChar char="Ø"/>
                </a:pPr>
                <a:endParaRPr lang="en-US" dirty="0"/>
              </a:p>
              <a:p>
                <a:pPr marL="137160" indent="0">
                  <a:buNone/>
                </a:pPr>
                <a:r>
                  <a:rPr lang="en-US" i="1" dirty="0"/>
                  <a:t> </a:t>
                </a:r>
              </a:p>
              <a:p>
                <a:pPr>
                  <a:buFont typeface="Wingdings" panose="05000000000000000000" pitchFamily="2" charset="2"/>
                  <a:buChar char="Ø"/>
                </a:pPr>
                <a:endParaRPr lang="en-US" i="1" dirty="0"/>
              </a:p>
              <a:p>
                <a:pPr>
                  <a:buFont typeface="Wingdings" panose="05000000000000000000" pitchFamily="2" charset="2"/>
                  <a:buChar char="Ø"/>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35480"/>
                <a:ext cx="8534400" cy="4389120"/>
              </a:xfrm>
              <a:blipFill>
                <a:blip r:embed="rId2"/>
                <a:stretch>
                  <a:fillRect l="-429" t="-1806" r="-100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26</a:t>
            </a:fld>
            <a:endParaRPr lang="en-US"/>
          </a:p>
        </p:txBody>
      </p:sp>
      <p:graphicFrame>
        <p:nvGraphicFramePr>
          <p:cNvPr id="7" name="Object 6"/>
          <p:cNvGraphicFramePr>
            <a:graphicFrameLocks noGrp="1" noChangeAspect="1"/>
          </p:cNvGraphicFramePr>
          <p:nvPr>
            <p:extLst>
              <p:ext uri="{D42A27DB-BD31-4B8C-83A1-F6EECF244321}">
                <p14:modId xmlns:p14="http://schemas.microsoft.com/office/powerpoint/2010/main" val="2088292109"/>
              </p:ext>
            </p:extLst>
          </p:nvPr>
        </p:nvGraphicFramePr>
        <p:xfrm>
          <a:off x="1295400" y="2743200"/>
          <a:ext cx="1981200" cy="831875"/>
        </p:xfrm>
        <a:graphic>
          <a:graphicData uri="http://schemas.openxmlformats.org/presentationml/2006/ole">
            <mc:AlternateContent xmlns:mc="http://schemas.openxmlformats.org/markup-compatibility/2006">
              <mc:Choice xmlns:v="urn:schemas-microsoft-com:vml" Requires="v">
                <p:oleObj name="Equation" r:id="rId3" imgW="1028520" imgH="431640" progId="Equation.3">
                  <p:embed/>
                </p:oleObj>
              </mc:Choice>
              <mc:Fallback>
                <p:oleObj name="Equation" r:id="rId3" imgW="1028520" imgH="431640" progId="Equation.3">
                  <p:embed/>
                  <p:pic>
                    <p:nvPicPr>
                      <p:cNvPr id="7" name="Object 6"/>
                      <p:cNvPicPr>
                        <a:picLocks noGrp="1" noChangeAspect="1" noChangeArrowheads="1"/>
                      </p:cNvPicPr>
                      <p:nvPr/>
                    </p:nvPicPr>
                    <p:blipFill>
                      <a:blip r:embed="rId4"/>
                      <a:srcRect/>
                      <a:stretch>
                        <a:fillRect/>
                      </a:stretch>
                    </p:blipFill>
                    <p:spPr bwMode="auto">
                      <a:xfrm>
                        <a:off x="1295400" y="2743200"/>
                        <a:ext cx="1981200" cy="8318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925414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Dimensions?!?</a:t>
            </a:r>
          </a:p>
        </p:txBody>
      </p:sp>
      <p:sp>
        <p:nvSpPr>
          <p:cNvPr id="3" name="Content Placeholder 2"/>
          <p:cNvSpPr>
            <a:spLocks noGrp="1"/>
          </p:cNvSpPr>
          <p:nvPr>
            <p:ph idx="1"/>
          </p:nvPr>
        </p:nvSpPr>
        <p:spPr/>
        <p:txBody>
          <a:bodyPr>
            <a:normAutofit fontScale="92500" lnSpcReduction="10000"/>
          </a:bodyPr>
          <a:lstStyle/>
          <a:p>
            <a:r>
              <a:rPr lang="en-US" sz="2400" i="1" dirty="0"/>
              <a:t>Very</a:t>
            </a:r>
            <a:r>
              <a:rPr lang="en-US" sz="2400" dirty="0"/>
              <a:t> roughly speaking, the following calculation appeared in the original string theory, where D is the number of dimensions we’re talking about.</a:t>
            </a:r>
          </a:p>
          <a:p>
            <a:endParaRPr lang="en-US" sz="2400" dirty="0"/>
          </a:p>
          <a:p>
            <a:pPr marL="0" indent="0">
              <a:buNone/>
            </a:pPr>
            <a:endParaRPr lang="en-US" sz="2400" dirty="0"/>
          </a:p>
          <a:p>
            <a:pPr lvl="1"/>
            <a:r>
              <a:rPr lang="en-US" sz="2200" dirty="0"/>
              <a:t>See </a:t>
            </a:r>
            <a:r>
              <a:rPr lang="en-US" sz="2200" i="1" dirty="0"/>
              <a:t>A First Course in String Theory, </a:t>
            </a:r>
            <a:r>
              <a:rPr lang="en-US" sz="2200" dirty="0"/>
              <a:t>Barton </a:t>
            </a:r>
            <a:r>
              <a:rPr lang="en-US" sz="2200" dirty="0" err="1"/>
              <a:t>Zwiebach</a:t>
            </a:r>
            <a:r>
              <a:rPr lang="en-US" sz="2200" dirty="0"/>
              <a:t>, first edition, page 230</a:t>
            </a:r>
          </a:p>
          <a:p>
            <a:r>
              <a:rPr lang="en-US" sz="2400" dirty="0"/>
              <a:t>This calculation evaluated to ±∞, </a:t>
            </a:r>
            <a:r>
              <a:rPr lang="en-US" sz="2400" i="1" dirty="0"/>
              <a:t>unless</a:t>
            </a:r>
            <a:r>
              <a:rPr lang="en-US" sz="2400" dirty="0"/>
              <a:t> D = 26!</a:t>
            </a:r>
          </a:p>
          <a:p>
            <a:r>
              <a:rPr lang="en-US" sz="2400" dirty="0"/>
              <a:t>String theory </a:t>
            </a:r>
            <a:r>
              <a:rPr lang="en-US" sz="2400" i="1" dirty="0"/>
              <a:t>predicts</a:t>
            </a:r>
            <a:r>
              <a:rPr lang="en-US" sz="2400" dirty="0"/>
              <a:t> the number of dimensions!</a:t>
            </a:r>
          </a:p>
          <a:p>
            <a:r>
              <a:rPr lang="en-US" sz="2400" dirty="0"/>
              <a:t>This equation came about, in part, by requiring that string theory be consistent with the conditions of both quantum theory and relativity.</a:t>
            </a:r>
          </a:p>
          <a:p>
            <a:endParaRPr lang="en-US" sz="2400" dirty="0"/>
          </a:p>
          <a:p>
            <a:endParaRPr lang="en-US" dirty="0"/>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27</a:t>
            </a:fld>
            <a:endParaRPr lang="en-US"/>
          </a:p>
        </p:txBody>
      </p:sp>
      <p:graphicFrame>
        <p:nvGraphicFramePr>
          <p:cNvPr id="6" name="Object 5"/>
          <p:cNvGraphicFramePr>
            <a:graphicFrameLocks noGrp="1" noChangeAspect="1"/>
          </p:cNvGraphicFramePr>
          <p:nvPr>
            <p:extLst>
              <p:ext uri="{D42A27DB-BD31-4B8C-83A1-F6EECF244321}">
                <p14:modId xmlns:p14="http://schemas.microsoft.com/office/powerpoint/2010/main" val="675799168"/>
              </p:ext>
            </p:extLst>
          </p:nvPr>
        </p:nvGraphicFramePr>
        <p:xfrm>
          <a:off x="1143000" y="2895600"/>
          <a:ext cx="3741738" cy="762000"/>
        </p:xfrm>
        <a:graphic>
          <a:graphicData uri="http://schemas.openxmlformats.org/presentationml/2006/ole">
            <mc:AlternateContent xmlns:mc="http://schemas.openxmlformats.org/markup-compatibility/2006">
              <mc:Choice xmlns:v="urn:schemas-microsoft-com:vml" Requires="v">
                <p:oleObj name="Equation" r:id="rId2" imgW="2120900" imgH="431800" progId="Equation.3">
                  <p:embed/>
                </p:oleObj>
              </mc:Choice>
              <mc:Fallback>
                <p:oleObj name="Equation" r:id="rId2" imgW="2120900" imgH="431800" progId="Equation.3">
                  <p:embed/>
                  <p:pic>
                    <p:nvPicPr>
                      <p:cNvPr id="6" name="Object 5"/>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895600"/>
                        <a:ext cx="3741738" cy="762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89857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Enter Supersymmetry</a:t>
            </a:r>
          </a:p>
        </p:txBody>
      </p:sp>
      <p:sp>
        <p:nvSpPr>
          <p:cNvPr id="3" name="Content Placeholder 2"/>
          <p:cNvSpPr>
            <a:spLocks noGrp="1"/>
          </p:cNvSpPr>
          <p:nvPr>
            <p:ph idx="1"/>
          </p:nvPr>
        </p:nvSpPr>
        <p:spPr/>
        <p:txBody>
          <a:bodyPr>
            <a:normAutofit fontScale="92500" lnSpcReduction="20000"/>
          </a:bodyPr>
          <a:lstStyle/>
          <a:p>
            <a:r>
              <a:rPr lang="en-US" dirty="0"/>
              <a:t>Remember that the original string theory modeled only bosons, not fermions.</a:t>
            </a:r>
          </a:p>
          <a:p>
            <a:r>
              <a:rPr lang="en-US" dirty="0"/>
              <a:t>The concept of </a:t>
            </a:r>
            <a:r>
              <a:rPr lang="en-US" i="1" dirty="0" err="1"/>
              <a:t>supersymmetry</a:t>
            </a:r>
            <a:r>
              <a:rPr lang="en-US" dirty="0"/>
              <a:t> (SUSY) proposed a hitherto unsuspected relationship between the two. </a:t>
            </a:r>
          </a:p>
          <a:p>
            <a:r>
              <a:rPr lang="en-US" dirty="0"/>
              <a:t>Every boson has a fermion partner, and vice-versa. These are called </a:t>
            </a:r>
            <a:r>
              <a:rPr lang="en-US" i="1" dirty="0" err="1"/>
              <a:t>sparticles</a:t>
            </a:r>
            <a:r>
              <a:rPr lang="en-US" dirty="0"/>
              <a:t>.</a:t>
            </a:r>
          </a:p>
          <a:p>
            <a:r>
              <a:rPr lang="en-US" dirty="0"/>
              <a:t>This doubles the number of particle types in the universe!</a:t>
            </a:r>
          </a:p>
          <a:p>
            <a:pPr lvl="1"/>
            <a:r>
              <a:rPr lang="en-US" dirty="0"/>
              <a:t>This happened previously when antimatter was discovered.</a:t>
            </a:r>
          </a:p>
          <a:p>
            <a:r>
              <a:rPr lang="en-US" dirty="0"/>
              <a:t>If supersymmetric particles exist, they will probably (hopefully!) be detected by the LHC.</a:t>
            </a:r>
          </a:p>
          <a:p>
            <a:pPr lvl="1"/>
            <a:r>
              <a:rPr lang="en-US" dirty="0"/>
              <a:t>Stay tuned, maybe…</a:t>
            </a:r>
          </a:p>
          <a:p>
            <a:r>
              <a:rPr lang="en-US" dirty="0" err="1"/>
              <a:t>Sparticles</a:t>
            </a:r>
            <a:r>
              <a:rPr lang="en-US" dirty="0"/>
              <a:t> are candidates for dark matter.</a:t>
            </a:r>
          </a:p>
          <a:p>
            <a:endParaRPr lang="en-US" dirty="0"/>
          </a:p>
          <a:p>
            <a:endParaRPr lang="en-US" dirty="0"/>
          </a:p>
          <a:p>
            <a:endParaRPr lang="en-US" dirty="0"/>
          </a:p>
          <a:p>
            <a:endParaRPr lang="en-US" dirty="0"/>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28</a:t>
            </a:fld>
            <a:endParaRPr lang="en-US"/>
          </a:p>
        </p:txBody>
      </p:sp>
    </p:spTree>
    <p:extLst>
      <p:ext uri="{BB962C8B-B14F-4D97-AF65-F5344CB8AC3E}">
        <p14:creationId xmlns:p14="http://schemas.microsoft.com/office/powerpoint/2010/main" val="527873854"/>
      </p:ext>
    </p:extLst>
  </p:cSld>
  <p:clrMapOvr>
    <a:masterClrMapping/>
  </p:clrMapOvr>
  <p:transition advTm="75177"/>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dirty="0"/>
              <a:t>Particles and </a:t>
            </a:r>
            <a:r>
              <a:rPr lang="en-US" dirty="0" err="1"/>
              <a:t>Sparticles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05595328"/>
              </p:ext>
            </p:extLst>
          </p:nvPr>
        </p:nvGraphicFramePr>
        <p:xfrm>
          <a:off x="478779" y="1524000"/>
          <a:ext cx="8229600" cy="4771816"/>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562374987"/>
                    </a:ext>
                  </a:extLst>
                </a:gridCol>
                <a:gridCol w="4114800">
                  <a:extLst>
                    <a:ext uri="{9D8B030D-6E8A-4147-A177-3AD203B41FA5}">
                      <a16:colId xmlns:a16="http://schemas.microsoft.com/office/drawing/2014/main" val="1864907798"/>
                    </a:ext>
                  </a:extLst>
                </a:gridCol>
              </a:tblGrid>
              <a:tr h="516467">
                <a:tc>
                  <a:txBody>
                    <a:bodyPr/>
                    <a:lstStyle/>
                    <a:p>
                      <a:pPr algn="ctr"/>
                      <a:r>
                        <a:rPr lang="en-US" dirty="0"/>
                        <a:t>Normal</a:t>
                      </a:r>
                      <a:r>
                        <a:rPr lang="en-US" baseline="0" dirty="0"/>
                        <a:t> Particle</a:t>
                      </a:r>
                      <a:endParaRPr lang="en-US" dirty="0"/>
                    </a:p>
                  </a:txBody>
                  <a:tcPr/>
                </a:tc>
                <a:tc>
                  <a:txBody>
                    <a:bodyPr/>
                    <a:lstStyle/>
                    <a:p>
                      <a:pPr algn="ctr"/>
                      <a:r>
                        <a:rPr lang="en-US" dirty="0" err="1"/>
                        <a:t>Superparticle</a:t>
                      </a:r>
                      <a:endParaRPr lang="en-US" dirty="0"/>
                    </a:p>
                  </a:txBody>
                  <a:tcPr/>
                </a:tc>
                <a:extLst>
                  <a:ext uri="{0D108BD9-81ED-4DB2-BD59-A6C34878D82A}">
                    <a16:rowId xmlns:a16="http://schemas.microsoft.com/office/drawing/2014/main" val="3938688599"/>
                  </a:ext>
                </a:extLst>
              </a:tr>
              <a:tr h="516467">
                <a:tc>
                  <a:txBody>
                    <a:bodyPr/>
                    <a:lstStyle/>
                    <a:p>
                      <a:r>
                        <a:rPr lang="en-US" dirty="0"/>
                        <a:t>Electron</a:t>
                      </a:r>
                    </a:p>
                  </a:txBody>
                  <a:tcPr/>
                </a:tc>
                <a:tc>
                  <a:txBody>
                    <a:bodyPr/>
                    <a:lstStyle/>
                    <a:p>
                      <a:r>
                        <a:rPr lang="en-US" dirty="0" err="1"/>
                        <a:t>Selectron</a:t>
                      </a:r>
                      <a:endParaRPr lang="en-US" dirty="0"/>
                    </a:p>
                  </a:txBody>
                  <a:tcPr/>
                </a:tc>
                <a:extLst>
                  <a:ext uri="{0D108BD9-81ED-4DB2-BD59-A6C34878D82A}">
                    <a16:rowId xmlns:a16="http://schemas.microsoft.com/office/drawing/2014/main" val="1390211371"/>
                  </a:ext>
                </a:extLst>
              </a:tr>
              <a:tr h="516467">
                <a:tc>
                  <a:txBody>
                    <a:bodyPr/>
                    <a:lstStyle/>
                    <a:p>
                      <a:r>
                        <a:rPr lang="en-US" dirty="0"/>
                        <a:t>Quark</a:t>
                      </a:r>
                    </a:p>
                  </a:txBody>
                  <a:tcPr/>
                </a:tc>
                <a:tc>
                  <a:txBody>
                    <a:bodyPr/>
                    <a:lstStyle/>
                    <a:p>
                      <a:r>
                        <a:rPr lang="en-US" dirty="0" err="1"/>
                        <a:t>Squark</a:t>
                      </a:r>
                      <a:endParaRPr lang="en-US" dirty="0"/>
                    </a:p>
                  </a:txBody>
                  <a:tcPr/>
                </a:tc>
                <a:extLst>
                  <a:ext uri="{0D108BD9-81ED-4DB2-BD59-A6C34878D82A}">
                    <a16:rowId xmlns:a16="http://schemas.microsoft.com/office/drawing/2014/main" val="1656725135"/>
                  </a:ext>
                </a:extLst>
              </a:tr>
              <a:tr h="516467">
                <a:tc>
                  <a:txBody>
                    <a:bodyPr/>
                    <a:lstStyle/>
                    <a:p>
                      <a:r>
                        <a:rPr lang="en-US" dirty="0"/>
                        <a:t>Top Quark</a:t>
                      </a:r>
                    </a:p>
                  </a:txBody>
                  <a:tcPr/>
                </a:tc>
                <a:tc>
                  <a:txBody>
                    <a:bodyPr/>
                    <a:lstStyle/>
                    <a:p>
                      <a:r>
                        <a:rPr lang="en-US" dirty="0"/>
                        <a:t>Stop </a:t>
                      </a:r>
                      <a:r>
                        <a:rPr lang="en-US" dirty="0" err="1"/>
                        <a:t>Squark</a:t>
                      </a:r>
                      <a:r>
                        <a:rPr lang="en-US" dirty="0"/>
                        <a:t> (I kid thee not!)</a:t>
                      </a:r>
                    </a:p>
                  </a:txBody>
                  <a:tcPr/>
                </a:tc>
                <a:extLst>
                  <a:ext uri="{0D108BD9-81ED-4DB2-BD59-A6C34878D82A}">
                    <a16:rowId xmlns:a16="http://schemas.microsoft.com/office/drawing/2014/main" val="2119286419"/>
                  </a:ext>
                </a:extLst>
              </a:tr>
              <a:tr h="516467">
                <a:tc>
                  <a:txBody>
                    <a:bodyPr/>
                    <a:lstStyle/>
                    <a:p>
                      <a:r>
                        <a:rPr lang="en-US" dirty="0"/>
                        <a:t>Higgs boson</a:t>
                      </a:r>
                    </a:p>
                  </a:txBody>
                  <a:tcPr/>
                </a:tc>
                <a:tc>
                  <a:txBody>
                    <a:bodyPr/>
                    <a:lstStyle/>
                    <a:p>
                      <a:r>
                        <a:rPr lang="en-US" dirty="0" err="1"/>
                        <a:t>Higgsino</a:t>
                      </a:r>
                      <a:endParaRPr lang="en-US" dirty="0"/>
                    </a:p>
                  </a:txBody>
                  <a:tcPr/>
                </a:tc>
                <a:extLst>
                  <a:ext uri="{0D108BD9-81ED-4DB2-BD59-A6C34878D82A}">
                    <a16:rowId xmlns:a16="http://schemas.microsoft.com/office/drawing/2014/main" val="3039752963"/>
                  </a:ext>
                </a:extLst>
              </a:tr>
              <a:tr h="516467">
                <a:tc>
                  <a:txBody>
                    <a:bodyPr/>
                    <a:lstStyle/>
                    <a:p>
                      <a:r>
                        <a:rPr lang="en-US" dirty="0"/>
                        <a:t>Photon</a:t>
                      </a:r>
                    </a:p>
                  </a:txBody>
                  <a:tcPr/>
                </a:tc>
                <a:tc>
                  <a:txBody>
                    <a:bodyPr/>
                    <a:lstStyle/>
                    <a:p>
                      <a:r>
                        <a:rPr lang="en-US" dirty="0" err="1"/>
                        <a:t>Photino</a:t>
                      </a:r>
                      <a:endParaRPr lang="en-US" dirty="0"/>
                    </a:p>
                  </a:txBody>
                  <a:tcPr/>
                </a:tc>
                <a:extLst>
                  <a:ext uri="{0D108BD9-81ED-4DB2-BD59-A6C34878D82A}">
                    <a16:rowId xmlns:a16="http://schemas.microsoft.com/office/drawing/2014/main" val="3909716714"/>
                  </a:ext>
                </a:extLst>
              </a:tr>
              <a:tr h="516467">
                <a:tc>
                  <a:txBody>
                    <a:bodyPr/>
                    <a:lstStyle/>
                    <a:p>
                      <a:r>
                        <a:rPr lang="en-US" dirty="0"/>
                        <a:t>Graviton</a:t>
                      </a:r>
                    </a:p>
                  </a:txBody>
                  <a:tcPr/>
                </a:tc>
                <a:tc>
                  <a:txBody>
                    <a:bodyPr/>
                    <a:lstStyle/>
                    <a:p>
                      <a:r>
                        <a:rPr lang="en-US" dirty="0" err="1"/>
                        <a:t>Gravitino</a:t>
                      </a:r>
                      <a:endParaRPr lang="en-US" dirty="0"/>
                    </a:p>
                  </a:txBody>
                  <a:tcPr/>
                </a:tc>
                <a:extLst>
                  <a:ext uri="{0D108BD9-81ED-4DB2-BD59-A6C34878D82A}">
                    <a16:rowId xmlns:a16="http://schemas.microsoft.com/office/drawing/2014/main" val="3158470368"/>
                  </a:ext>
                </a:extLst>
              </a:tr>
              <a:tr h="516467">
                <a:tc>
                  <a:txBody>
                    <a:bodyPr/>
                    <a:lstStyle/>
                    <a:p>
                      <a:r>
                        <a:rPr lang="en-US" dirty="0"/>
                        <a:t>W particle (Weak force carrier)</a:t>
                      </a:r>
                    </a:p>
                  </a:txBody>
                  <a:tcPr/>
                </a:tc>
                <a:tc>
                  <a:txBody>
                    <a:bodyPr/>
                    <a:lstStyle/>
                    <a:p>
                      <a:r>
                        <a:rPr lang="en-US" dirty="0"/>
                        <a:t>Wino (sorry, but this is pronounced “</a:t>
                      </a:r>
                      <a:r>
                        <a:rPr lang="en-US" dirty="0" err="1"/>
                        <a:t>weeno</a:t>
                      </a:r>
                      <a:r>
                        <a:rPr lang="en-US" dirty="0"/>
                        <a:t>”)</a:t>
                      </a:r>
                    </a:p>
                  </a:txBody>
                  <a:tcPr/>
                </a:tc>
                <a:extLst>
                  <a:ext uri="{0D108BD9-81ED-4DB2-BD59-A6C34878D82A}">
                    <a16:rowId xmlns:a16="http://schemas.microsoft.com/office/drawing/2014/main" val="470357102"/>
                  </a:ext>
                </a:extLst>
              </a:tr>
              <a:tr h="516467">
                <a:tc>
                  <a:txBody>
                    <a:bodyPr/>
                    <a:lstStyle/>
                    <a:p>
                      <a:r>
                        <a:rPr lang="en-US" dirty="0"/>
                        <a:t>etc</a:t>
                      </a:r>
                    </a:p>
                  </a:txBody>
                  <a:tcPr/>
                </a:tc>
                <a:tc>
                  <a:txBody>
                    <a:bodyPr/>
                    <a:lstStyle/>
                    <a:p>
                      <a:endParaRPr lang="en-US" dirty="0"/>
                    </a:p>
                  </a:txBody>
                  <a:tcPr/>
                </a:tc>
                <a:extLst>
                  <a:ext uri="{0D108BD9-81ED-4DB2-BD59-A6C34878D82A}">
                    <a16:rowId xmlns:a16="http://schemas.microsoft.com/office/drawing/2014/main" val="3845840927"/>
                  </a:ext>
                </a:extLst>
              </a:tr>
            </a:tbl>
          </a:graphicData>
        </a:graphic>
      </p:graphicFrame>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29</a:t>
            </a:fld>
            <a:endParaRPr lang="en-US"/>
          </a:p>
        </p:txBody>
      </p:sp>
    </p:spTree>
  </p:cSld>
  <p:clrMapOvr>
    <a:masterClrMapping/>
  </p:clrMapOvr>
  <p:transition advTm="80746"/>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a:t>Update Notice</a:t>
            </a:r>
          </a:p>
        </p:txBody>
      </p:sp>
      <p:sp>
        <p:nvSpPr>
          <p:cNvPr id="3" name="Content Placeholder 2"/>
          <p:cNvSpPr>
            <a:spLocks noGrp="1"/>
          </p:cNvSpPr>
          <p:nvPr>
            <p:ph idx="1"/>
          </p:nvPr>
        </p:nvSpPr>
        <p:spPr>
          <a:xfrm>
            <a:off x="457200" y="1447800"/>
            <a:ext cx="8229600" cy="4876800"/>
          </a:xfrm>
        </p:spPr>
        <p:txBody>
          <a:bodyPr>
            <a:normAutofit fontScale="92500" lnSpcReduction="20000"/>
          </a:bodyPr>
          <a:lstStyle/>
          <a:p>
            <a:pPr>
              <a:lnSpc>
                <a:spcPct val="90000"/>
              </a:lnSpc>
            </a:pPr>
            <a:r>
              <a:rPr lang="en-US" sz="2400" dirty="0"/>
              <a:t>This presentation is a slightly updated version of one I gave to the NYPG in September 2013.</a:t>
            </a:r>
          </a:p>
          <a:p>
            <a:pPr lvl="1">
              <a:lnSpc>
                <a:spcPct val="90000"/>
              </a:lnSpc>
            </a:pPr>
            <a:r>
              <a:rPr lang="en-US" sz="2200" dirty="0"/>
              <a:t>Actually, I just checked, and it looks like I first gave this presentation on May 14, 2010. So this might be the </a:t>
            </a:r>
            <a:r>
              <a:rPr lang="en-US" sz="2200" i="1" dirty="0"/>
              <a:t>third</a:t>
            </a:r>
            <a:r>
              <a:rPr lang="en-US" sz="2200" dirty="0"/>
              <a:t> time I’ve given this talk to the group!</a:t>
            </a:r>
          </a:p>
          <a:p>
            <a:pPr>
              <a:lnSpc>
                <a:spcPct val="90000"/>
              </a:lnSpc>
            </a:pPr>
            <a:r>
              <a:rPr lang="en-US" sz="2400" dirty="0"/>
              <a:t>It’s only slightly upgraded because, since 2013, either most of the ideas in string theory haven’t changed much, or advances in string theory have been made either in the depth of the mathematics involved, or in significantly more sophisticated physics, which are difficult to present to a non-specialist audience.</a:t>
            </a:r>
          </a:p>
          <a:p>
            <a:pPr>
              <a:lnSpc>
                <a:spcPct val="90000"/>
              </a:lnSpc>
            </a:pPr>
            <a:r>
              <a:rPr lang="en-US" sz="2400" dirty="0"/>
              <a:t>For example, from the Wikipedia article on string theory, “</a:t>
            </a:r>
            <a:r>
              <a:rPr lang="en-US" i="1" dirty="0"/>
              <a:t>Branes are frequently studied from a purely mathematical point of view, and they are described as objects of certain categories, such as the derived category of coherent sheaves on a complex algebraic variety, or the </a:t>
            </a:r>
            <a:r>
              <a:rPr lang="en-US" i="1" dirty="0" err="1"/>
              <a:t>Fukaya</a:t>
            </a:r>
            <a:r>
              <a:rPr lang="en-US" i="1" dirty="0"/>
              <a:t> category of a </a:t>
            </a:r>
            <a:r>
              <a:rPr lang="en-US" i="1" dirty="0" err="1"/>
              <a:t>symplectic</a:t>
            </a:r>
            <a:r>
              <a:rPr lang="en-US" i="1" dirty="0"/>
              <a:t> manifold.</a:t>
            </a:r>
            <a:r>
              <a:rPr lang="en-US" sz="2400" dirty="0"/>
              <a:t>”</a:t>
            </a:r>
          </a:p>
          <a:p>
            <a:pPr lvl="1">
              <a:lnSpc>
                <a:spcPct val="90000"/>
              </a:lnSpc>
            </a:pPr>
            <a:r>
              <a:rPr lang="en-US" sz="2200" dirty="0"/>
              <a:t>“</a:t>
            </a:r>
            <a:r>
              <a:rPr lang="en-US" sz="2200" dirty="0" err="1"/>
              <a:t>Bojemoi</a:t>
            </a:r>
            <a:r>
              <a:rPr lang="en-US" sz="2200" dirty="0"/>
              <a:t>! This I know from nothing!” – Tom Lehrer, </a:t>
            </a:r>
            <a:r>
              <a:rPr lang="en-US" sz="2200" i="1" dirty="0"/>
              <a:t>Lobachevsky.</a:t>
            </a:r>
            <a:endParaRPr lang="en-US" sz="2200" dirty="0"/>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pPr marL="171450" indent="-171450">
              <a:buFont typeface="Wingdings" panose="05000000000000000000" pitchFamily="2" charset="2"/>
              <a:buChar char="Ø"/>
            </a:pPr>
            <a:fld id="{3DE0F67F-B49E-4E6E-9C05-4DA36DA6DA4C}" type="slidenum">
              <a:rPr lang="en-US" smtClean="0"/>
              <a:pPr marL="171450" indent="-171450">
                <a:buFont typeface="Wingdings" panose="05000000000000000000" pitchFamily="2" charset="2"/>
                <a:buChar char="Ø"/>
              </a:pPr>
              <a:t>3</a:t>
            </a:fld>
            <a:endParaRPr lang="en-US"/>
          </a:p>
        </p:txBody>
      </p:sp>
    </p:spTree>
    <p:custDataLst>
      <p:tags r:id="rId1"/>
    </p:custDataLst>
    <p:extLst>
      <p:ext uri="{BB962C8B-B14F-4D97-AF65-F5344CB8AC3E}">
        <p14:creationId xmlns:p14="http://schemas.microsoft.com/office/powerpoint/2010/main" val="645138655"/>
      </p:ext>
    </p:extLst>
  </p:cSld>
  <p:clrMapOvr>
    <a:masterClrMapping/>
  </p:clrMapOvr>
  <p:transition advTm="983"/>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then Success</a:t>
            </a:r>
          </a:p>
        </p:txBody>
      </p:sp>
      <p:sp>
        <p:nvSpPr>
          <p:cNvPr id="3" name="Content Placeholder 2"/>
          <p:cNvSpPr>
            <a:spLocks noGrp="1"/>
          </p:cNvSpPr>
          <p:nvPr>
            <p:ph idx="1"/>
          </p:nvPr>
        </p:nvSpPr>
        <p:spPr/>
        <p:txBody>
          <a:bodyPr>
            <a:normAutofit/>
          </a:bodyPr>
          <a:lstStyle/>
          <a:p>
            <a:r>
              <a:rPr lang="en-US" dirty="0"/>
              <a:t>Superstring theory was at first snubbed by most physicists.</a:t>
            </a:r>
          </a:p>
          <a:p>
            <a:r>
              <a:rPr lang="en-US" dirty="0"/>
              <a:t>It didn’t really describe our universe that well.</a:t>
            </a:r>
          </a:p>
          <a:p>
            <a:r>
              <a:rPr lang="en-US" dirty="0"/>
              <a:t>In particular, some of its basic formulas predicted infinite values.</a:t>
            </a:r>
          </a:p>
          <a:p>
            <a:r>
              <a:rPr lang="en-US" dirty="0"/>
              <a:t>But in 1984, in what’s termed “The First Superstring Revolution”, Michael Green and John Schwarz resolved some of the worst mathematical problems.</a:t>
            </a:r>
          </a:p>
          <a:p>
            <a:r>
              <a:rPr lang="en-US" dirty="0"/>
              <a:t>Suddenly, there was a lot of interest in the theory.</a:t>
            </a:r>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and Back Again</a:t>
            </a:r>
          </a:p>
        </p:txBody>
      </p:sp>
      <p:sp>
        <p:nvSpPr>
          <p:cNvPr id="3" name="Content Placeholder 2"/>
          <p:cNvSpPr>
            <a:spLocks noGrp="1"/>
          </p:cNvSpPr>
          <p:nvPr>
            <p:ph idx="1"/>
          </p:nvPr>
        </p:nvSpPr>
        <p:spPr/>
        <p:txBody>
          <a:bodyPr>
            <a:normAutofit/>
          </a:bodyPr>
          <a:lstStyle/>
          <a:p>
            <a:r>
              <a:rPr lang="en-US" dirty="0"/>
              <a:t>So in theory we can turn a particle/</a:t>
            </a:r>
            <a:r>
              <a:rPr lang="en-US" dirty="0" err="1"/>
              <a:t>sparticle</a:t>
            </a:r>
            <a:r>
              <a:rPr lang="en-US" dirty="0"/>
              <a:t> into a </a:t>
            </a:r>
            <a:r>
              <a:rPr lang="en-US" dirty="0" err="1"/>
              <a:t>sparticle</a:t>
            </a:r>
            <a:r>
              <a:rPr lang="en-US" dirty="0"/>
              <a:t>/particle and back again.</a:t>
            </a:r>
          </a:p>
          <a:p>
            <a:pPr lvl="1"/>
            <a:r>
              <a:rPr lang="en-US" dirty="0"/>
              <a:t>For example, an electron can emit a </a:t>
            </a:r>
            <a:r>
              <a:rPr lang="en-US" dirty="0" err="1"/>
              <a:t>photino</a:t>
            </a:r>
            <a:r>
              <a:rPr lang="en-US" dirty="0"/>
              <a:t> and turn into a </a:t>
            </a:r>
            <a:r>
              <a:rPr lang="en-US" dirty="0" err="1"/>
              <a:t>selectron</a:t>
            </a:r>
            <a:r>
              <a:rPr lang="en-US" dirty="0"/>
              <a:t>, and vice-versa.</a:t>
            </a:r>
          </a:p>
          <a:p>
            <a:pPr lvl="1"/>
            <a:r>
              <a:rPr lang="en-US" dirty="0"/>
              <a:t>So we would have: electron → </a:t>
            </a:r>
            <a:r>
              <a:rPr lang="en-US" dirty="0" err="1"/>
              <a:t>selectron</a:t>
            </a:r>
            <a:r>
              <a:rPr lang="en-US" dirty="0"/>
              <a:t> → electron.</a:t>
            </a:r>
          </a:p>
          <a:p>
            <a:r>
              <a:rPr lang="en-US" dirty="0"/>
              <a:t>And we’re back where we started. </a:t>
            </a:r>
          </a:p>
          <a:p>
            <a:r>
              <a:rPr lang="en-US" dirty="0"/>
              <a:t>Not quite!</a:t>
            </a:r>
          </a:p>
          <a:p>
            <a:r>
              <a:rPr lang="en-US" dirty="0"/>
              <a:t>The original electron will now be </a:t>
            </a:r>
            <a:r>
              <a:rPr lang="en-US" i="1" dirty="0"/>
              <a:t>shifted</a:t>
            </a:r>
            <a:r>
              <a:rPr lang="en-US" dirty="0"/>
              <a:t> in space.</a:t>
            </a:r>
          </a:p>
          <a:p>
            <a:r>
              <a:rPr lang="en-US" dirty="0"/>
              <a:t>Is there a tie-in to gravity here? Maybe.</a:t>
            </a:r>
          </a:p>
          <a:p>
            <a:endParaRPr lang="en-US" dirty="0"/>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31</a:t>
            </a:fld>
            <a:endParaRPr lang="en-US"/>
          </a:p>
        </p:txBody>
      </p:sp>
    </p:spTree>
  </p:cSld>
  <p:clrMapOvr>
    <a:masterClrMapping/>
  </p:clrMapOvr>
  <p:transition advTm="111556"/>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Superstring Theory</a:t>
            </a:r>
          </a:p>
        </p:txBody>
      </p:sp>
      <p:sp>
        <p:nvSpPr>
          <p:cNvPr id="3" name="Content Placeholder 2"/>
          <p:cNvSpPr>
            <a:spLocks noGrp="1"/>
          </p:cNvSpPr>
          <p:nvPr>
            <p:ph idx="1"/>
          </p:nvPr>
        </p:nvSpPr>
        <p:spPr/>
        <p:txBody>
          <a:bodyPr/>
          <a:lstStyle/>
          <a:p>
            <a:r>
              <a:rPr lang="en-US" dirty="0"/>
              <a:t>Merging the concept of supersymmetry into the original string theory produced what we now call superstring theory.</a:t>
            </a:r>
          </a:p>
          <a:p>
            <a:r>
              <a:rPr lang="en-US" dirty="0"/>
              <a:t>So, technically, string theory ≠ superstring theory.</a:t>
            </a:r>
          </a:p>
          <a:p>
            <a:r>
              <a:rPr lang="en-US" dirty="0"/>
              <a:t>But since the original string theory is essentially passé, we now normally just refer to string theory but mean superstring theory.</a:t>
            </a:r>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32</a:t>
            </a:fld>
            <a:endParaRPr lang="en-US"/>
          </a:p>
        </p:txBody>
      </p:sp>
    </p:spTree>
  </p:cSld>
  <p:clrMapOvr>
    <a:masterClrMapping/>
  </p:clrMapOvr>
  <p:transition advTm="50903"/>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We’re Doing Better(?)</a:t>
            </a:r>
            <a:br>
              <a:rPr lang="en-US" dirty="0"/>
            </a:br>
            <a:r>
              <a:rPr lang="en-US" dirty="0"/>
              <a:t>With the Number of Dimensions</a:t>
            </a:r>
          </a:p>
        </p:txBody>
      </p:sp>
      <p:sp>
        <p:nvSpPr>
          <p:cNvPr id="3" name="Content Placeholder 2"/>
          <p:cNvSpPr>
            <a:spLocks noGrp="1"/>
          </p:cNvSpPr>
          <p:nvPr>
            <p:ph idx="1"/>
          </p:nvPr>
        </p:nvSpPr>
        <p:spPr/>
        <p:txBody>
          <a:bodyPr/>
          <a:lstStyle/>
          <a:p>
            <a:r>
              <a:rPr lang="en-US" dirty="0"/>
              <a:t>Whereas the original string theory required 26 dimensions, superstring theory requires only 10.</a:t>
            </a:r>
          </a:p>
          <a:p>
            <a:pPr lvl="1"/>
            <a:r>
              <a:rPr lang="en-US" dirty="0"/>
              <a:t>i.e. the updated equations in superstring theory are consistent only if D = 10.</a:t>
            </a:r>
          </a:p>
          <a:p>
            <a:r>
              <a:rPr lang="en-US" i="1" strike="sngStrike" dirty="0"/>
              <a:t>This is an improvement???</a:t>
            </a:r>
          </a:p>
          <a:p>
            <a:r>
              <a:rPr lang="en-US" dirty="0"/>
              <a:t>This is an improvement!!!</a:t>
            </a:r>
          </a:p>
          <a:p>
            <a:pPr lvl="1"/>
            <a:r>
              <a:rPr lang="en-US" dirty="0"/>
              <a:t>Well, maybe somewhat better, at least.</a:t>
            </a:r>
          </a:p>
          <a:p>
            <a:pPr lvl="2"/>
            <a:r>
              <a:rPr lang="en-US" dirty="0" err="1"/>
              <a:t>Sorta</a:t>
            </a:r>
            <a:endParaRPr lang="en-US" dirty="0"/>
          </a:p>
          <a:p>
            <a:pPr lvl="3"/>
            <a:r>
              <a:rPr lang="en-US" dirty="0" err="1"/>
              <a:t>Kinda</a:t>
            </a:r>
            <a:endParaRPr lang="en-US" dirty="0"/>
          </a:p>
          <a:p>
            <a:pPr lvl="4"/>
            <a:r>
              <a:rPr lang="en-US" dirty="0"/>
              <a:t>…</a:t>
            </a:r>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33</a:t>
            </a:fld>
            <a:endParaRPr lang="en-US"/>
          </a:p>
        </p:txBody>
      </p:sp>
    </p:spTree>
  </p:cSld>
  <p:clrMapOvr>
    <a:masterClrMapping/>
  </p:clrMapOvr>
  <p:transition advTm="27456"/>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These Other</a:t>
            </a:r>
            <a:br>
              <a:rPr lang="en-US" dirty="0"/>
            </a:br>
            <a:r>
              <a:rPr lang="en-US" dirty="0"/>
              <a:t>Dimensions Look Like?</a:t>
            </a:r>
          </a:p>
        </p:txBody>
      </p:sp>
      <p:sp>
        <p:nvSpPr>
          <p:cNvPr id="3" name="Content Placeholder 2"/>
          <p:cNvSpPr>
            <a:spLocks noGrp="1"/>
          </p:cNvSpPr>
          <p:nvPr>
            <p:ph idx="1"/>
          </p:nvPr>
        </p:nvSpPr>
        <p:spPr/>
        <p:txBody>
          <a:bodyPr/>
          <a:lstStyle/>
          <a:p>
            <a:r>
              <a:rPr lang="en-US" dirty="0" err="1"/>
              <a:t>Kaluza’s</a:t>
            </a:r>
            <a:r>
              <a:rPr lang="en-US" dirty="0"/>
              <a:t> original 5</a:t>
            </a:r>
            <a:r>
              <a:rPr lang="en-US" baseline="30000" dirty="0"/>
              <a:t>th</a:t>
            </a:r>
            <a:r>
              <a:rPr lang="en-US" dirty="0"/>
              <a:t> dimension was a simple circle. </a:t>
            </a:r>
          </a:p>
          <a:p>
            <a:r>
              <a:rPr lang="en-US" dirty="0"/>
              <a:t>String theory requires that the extra 6 dimensions be curled up (“</a:t>
            </a:r>
            <a:r>
              <a:rPr lang="en-US" dirty="0" err="1"/>
              <a:t>compactified</a:t>
            </a:r>
            <a:r>
              <a:rPr lang="en-US" dirty="0"/>
              <a:t>”) in highly specific ways.</a:t>
            </a:r>
          </a:p>
          <a:p>
            <a:r>
              <a:rPr lang="en-US" dirty="0"/>
              <a:t>The good news is that mathematicians had already investigated these.</a:t>
            </a:r>
          </a:p>
          <a:p>
            <a:r>
              <a:rPr lang="en-US" dirty="0"/>
              <a:t>They’re called </a:t>
            </a:r>
            <a:r>
              <a:rPr lang="en-US" dirty="0" err="1"/>
              <a:t>Calabi-Yau</a:t>
            </a:r>
            <a:r>
              <a:rPr lang="en-US" dirty="0"/>
              <a:t> spaces.</a:t>
            </a:r>
          </a:p>
          <a:p>
            <a:pPr lvl="1"/>
            <a:r>
              <a:rPr lang="en-US" dirty="0"/>
              <a:t>Eugenio </a:t>
            </a:r>
            <a:r>
              <a:rPr lang="en-US" dirty="0" err="1"/>
              <a:t>Calabi</a:t>
            </a:r>
            <a:r>
              <a:rPr lang="en-US" dirty="0"/>
              <a:t> and </a:t>
            </a:r>
            <a:r>
              <a:rPr lang="en-US" dirty="0" err="1"/>
              <a:t>Shing</a:t>
            </a:r>
            <a:r>
              <a:rPr lang="en-US" dirty="0"/>
              <a:t>-Tung </a:t>
            </a:r>
            <a:r>
              <a:rPr lang="en-US" dirty="0" err="1"/>
              <a:t>Yau</a:t>
            </a:r>
            <a:r>
              <a:rPr lang="en-US" dirty="0"/>
              <a:t>.</a:t>
            </a:r>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34</a:t>
            </a:fld>
            <a:endParaRPr lang="en-US"/>
          </a:p>
        </p:txBody>
      </p:sp>
    </p:spTree>
  </p:cSld>
  <p:clrMapOvr>
    <a:masterClrMapping/>
  </p:clrMapOvr>
  <p:transition advTm="100511"/>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Picture of a </a:t>
            </a:r>
            <a:r>
              <a:rPr lang="en-US" dirty="0" err="1"/>
              <a:t>Calabi-Yau</a:t>
            </a:r>
            <a:r>
              <a:rPr lang="en-US" dirty="0"/>
              <a:t> Space</a:t>
            </a:r>
          </a:p>
        </p:txBody>
      </p:sp>
      <p:pic>
        <p:nvPicPr>
          <p:cNvPr id="6" name="Picture 2" descr="Calabi-Yau-alternate.png">
            <a:hlinkClick r:id="rId2"/>
          </p:cNvPr>
          <p:cNvPicPr>
            <a:picLocks noGrp="1" noChangeAspect="1" noChangeArrowheads="1"/>
          </p:cNvPicPr>
          <p:nvPr>
            <p:ph idx="1"/>
          </p:nvPr>
        </p:nvPicPr>
        <p:blipFill>
          <a:blip r:embed="rId3" cstate="print"/>
          <a:srcRect/>
          <a:stretch>
            <a:fillRect/>
          </a:stretch>
        </p:blipFill>
        <p:spPr bwMode="auto">
          <a:xfrm>
            <a:off x="2590800" y="2667000"/>
            <a:ext cx="3962400" cy="3962400"/>
          </a:xfrm>
          <a:prstGeom prst="rect">
            <a:avLst/>
          </a:prstGeom>
          <a:noFill/>
        </p:spPr>
      </p:pic>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35</a:t>
            </a:fld>
            <a:endParaRPr lang="en-US"/>
          </a:p>
        </p:txBody>
      </p:sp>
      <p:sp>
        <p:nvSpPr>
          <p:cNvPr id="8" name="TextBox 7"/>
          <p:cNvSpPr txBox="1"/>
          <p:nvPr/>
        </p:nvSpPr>
        <p:spPr>
          <a:xfrm>
            <a:off x="609600" y="1924853"/>
            <a:ext cx="7848600" cy="954107"/>
          </a:xfrm>
          <a:prstGeom prst="rect">
            <a:avLst/>
          </a:prstGeom>
          <a:noFill/>
        </p:spPr>
        <p:txBody>
          <a:bodyPr wrap="square" rtlCol="0">
            <a:spAutoFit/>
          </a:bodyPr>
          <a:lstStyle/>
          <a:p>
            <a:r>
              <a:rPr lang="en-US" sz="2800" dirty="0"/>
              <a:t>2-D flattening of 3-D cross-section of 6-D </a:t>
            </a:r>
            <a:r>
              <a:rPr lang="en-US" sz="2800" dirty="0" err="1"/>
              <a:t>Calabi-Yau</a:t>
            </a:r>
            <a:r>
              <a:rPr lang="en-US" sz="2800"/>
              <a:t> space.</a:t>
            </a:r>
            <a:endParaRPr lang="en-US" sz="2800" dirty="0"/>
          </a:p>
        </p:txBody>
      </p:sp>
    </p:spTree>
  </p:cSld>
  <p:clrMapOvr>
    <a:masterClrMapping/>
  </p:clrMapOvr>
  <p:transition advTm="56472"/>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They?</a:t>
            </a:r>
          </a:p>
        </p:txBody>
      </p:sp>
      <p:sp>
        <p:nvSpPr>
          <p:cNvPr id="3" name="Content Placeholder 2"/>
          <p:cNvSpPr>
            <a:spLocks noGrp="1"/>
          </p:cNvSpPr>
          <p:nvPr>
            <p:ph idx="1"/>
          </p:nvPr>
        </p:nvSpPr>
        <p:spPr/>
        <p:txBody>
          <a:bodyPr>
            <a:normAutofit lnSpcReduction="10000"/>
          </a:bodyPr>
          <a:lstStyle/>
          <a:p>
            <a:r>
              <a:rPr lang="en-US" dirty="0"/>
              <a:t>Answer – At every single point in our normal concept of space.</a:t>
            </a:r>
          </a:p>
          <a:p>
            <a:endParaRPr lang="en-US" dirty="0"/>
          </a:p>
          <a:p>
            <a:endParaRPr lang="en-US" dirty="0"/>
          </a:p>
          <a:p>
            <a:endParaRPr lang="en-US" dirty="0"/>
          </a:p>
          <a:p>
            <a:endParaRPr lang="en-US" dirty="0"/>
          </a:p>
          <a:p>
            <a:endParaRPr lang="en-US" dirty="0"/>
          </a:p>
          <a:p>
            <a:endParaRPr lang="en-US" dirty="0"/>
          </a:p>
          <a:p>
            <a:r>
              <a:rPr lang="en-US" dirty="0"/>
              <a:t>Shown spaced out, else the picture would be entirely black!</a:t>
            </a:r>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36</a:t>
            </a:fld>
            <a:endParaRPr lang="en-US"/>
          </a:p>
        </p:txBody>
      </p:sp>
      <p:pic>
        <p:nvPicPr>
          <p:cNvPr id="81922" name="Picture 2" descr="http://www.desy.de/~troms/pics/calabi-yau-grid-small.jpg"/>
          <p:cNvPicPr>
            <a:picLocks noChangeAspect="1" noChangeArrowheads="1"/>
          </p:cNvPicPr>
          <p:nvPr/>
        </p:nvPicPr>
        <p:blipFill>
          <a:blip r:embed="rId2" cstate="print"/>
          <a:srcRect/>
          <a:stretch>
            <a:fillRect/>
          </a:stretch>
        </p:blipFill>
        <p:spPr bwMode="auto">
          <a:xfrm>
            <a:off x="2667000" y="2743200"/>
            <a:ext cx="3581400" cy="2399538"/>
          </a:xfrm>
          <a:prstGeom prst="rect">
            <a:avLst/>
          </a:prstGeom>
          <a:noFill/>
        </p:spPr>
      </p:pic>
    </p:spTree>
  </p:cSld>
  <p:clrMapOvr>
    <a:masterClrMapping/>
  </p:clrMapOvr>
  <p:transition advTm="568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Calabi-Yau</a:t>
            </a:r>
            <a:r>
              <a:rPr lang="en-US" dirty="0"/>
              <a:t> Spaces –</a:t>
            </a:r>
            <a:br>
              <a:rPr lang="en-US" dirty="0"/>
            </a:br>
            <a:r>
              <a:rPr lang="en-US" dirty="0"/>
              <a:t>What Good Are They?</a:t>
            </a:r>
          </a:p>
        </p:txBody>
      </p:sp>
      <p:sp>
        <p:nvSpPr>
          <p:cNvPr id="3" name="Content Placeholder 2"/>
          <p:cNvSpPr>
            <a:spLocks noGrp="1"/>
          </p:cNvSpPr>
          <p:nvPr>
            <p:ph idx="1"/>
          </p:nvPr>
        </p:nvSpPr>
        <p:spPr/>
        <p:txBody>
          <a:bodyPr>
            <a:normAutofit fontScale="92500" lnSpcReduction="20000"/>
          </a:bodyPr>
          <a:lstStyle/>
          <a:p>
            <a:r>
              <a:rPr lang="en-US" dirty="0"/>
              <a:t>They’re ultra-small. They’re convoluted. Can’t we just ignore them?</a:t>
            </a:r>
          </a:p>
          <a:p>
            <a:r>
              <a:rPr lang="en-US" dirty="0"/>
              <a:t>The Standard Model is incomplete. There are some two dozen constants of nature that aren’t predicted by theory and must be put in by hand (i.e. from experimental data). Among others, these include…</a:t>
            </a:r>
          </a:p>
          <a:p>
            <a:pPr lvl="1"/>
            <a:r>
              <a:rPr lang="en-US" dirty="0"/>
              <a:t>Masses of all the elementary particles (electron, quarks, etc).</a:t>
            </a:r>
          </a:p>
          <a:p>
            <a:pPr lvl="1"/>
            <a:r>
              <a:rPr lang="en-US" dirty="0"/>
              <a:t>Strengths of forces of nature (electricity, gravitation, etc).</a:t>
            </a:r>
          </a:p>
          <a:p>
            <a:r>
              <a:rPr lang="en-US" dirty="0"/>
              <a:t>The precise shape of the </a:t>
            </a:r>
            <a:r>
              <a:rPr lang="en-US" dirty="0" err="1"/>
              <a:t>Calabi-Yau</a:t>
            </a:r>
            <a:r>
              <a:rPr lang="en-US" dirty="0"/>
              <a:t> manifold may determine these.</a:t>
            </a:r>
          </a:p>
          <a:p>
            <a:r>
              <a:rPr lang="en-US" dirty="0"/>
              <a:t>One problem – there may be 10</a:t>
            </a:r>
            <a:r>
              <a:rPr lang="en-US" baseline="30000" dirty="0"/>
              <a:t>500</a:t>
            </a:r>
            <a:r>
              <a:rPr lang="en-US" dirty="0"/>
              <a:t> of them! Maybe even 10</a:t>
            </a:r>
            <a:r>
              <a:rPr lang="en-US" baseline="30000" dirty="0"/>
              <a:t>1000</a:t>
            </a:r>
            <a:r>
              <a:rPr lang="en-US" dirty="0"/>
              <a:t>!!!</a:t>
            </a:r>
          </a:p>
          <a:p>
            <a:pPr lvl="1"/>
            <a:r>
              <a:rPr lang="en-US" dirty="0"/>
              <a:t>Which may actually turn out to be a good thing!</a:t>
            </a:r>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37</a:t>
            </a:fld>
            <a:endParaRPr lang="en-US"/>
          </a:p>
        </p:txBody>
      </p:sp>
    </p:spTree>
  </p:cSld>
  <p:clrMapOvr>
    <a:masterClrMapping/>
  </p:clrMapOvr>
  <p:transition advTm="207201"/>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Calabi-Yau</a:t>
            </a:r>
            <a:r>
              <a:rPr lang="en-US" dirty="0"/>
              <a:t> Implication #1</a:t>
            </a:r>
            <a:br>
              <a:rPr lang="en-US" dirty="0"/>
            </a:br>
            <a:r>
              <a:rPr lang="en-US" dirty="0"/>
              <a:t>The Universe and Goldilocks</a:t>
            </a:r>
          </a:p>
        </p:txBody>
      </p:sp>
      <p:sp>
        <p:nvSpPr>
          <p:cNvPr id="3" name="Content Placeholder 2"/>
          <p:cNvSpPr>
            <a:spLocks noGrp="1"/>
          </p:cNvSpPr>
          <p:nvPr>
            <p:ph idx="1"/>
          </p:nvPr>
        </p:nvSpPr>
        <p:spPr/>
        <p:txBody>
          <a:bodyPr>
            <a:normAutofit fontScale="92500"/>
          </a:bodyPr>
          <a:lstStyle/>
          <a:p>
            <a:pPr marL="274320" lvl="1" indent="-274320">
              <a:buClr>
                <a:schemeClr val="accent3"/>
              </a:buClr>
              <a:buSzPct val="95000"/>
            </a:pPr>
            <a:r>
              <a:rPr lang="en-US" sz="2600" dirty="0"/>
              <a:t>If the strong nuclear force (that keeps nuclei together) were a few % stronger or weaker, fusion reactions would change and either stars wouldn’t form at all, or they would burn out quickly before life could form on their planets.</a:t>
            </a:r>
          </a:p>
          <a:p>
            <a:pPr marL="274320" lvl="1" indent="-274320">
              <a:buClr>
                <a:schemeClr val="accent3"/>
              </a:buClr>
              <a:buSzPct val="95000"/>
            </a:pPr>
            <a:r>
              <a:rPr lang="en-US" sz="2600" dirty="0"/>
              <a:t>If the charge on the electron were off by a few %, either atoms could not retain electrons, or else electrons would not bond with other atoms. Either way, no molecules.</a:t>
            </a:r>
          </a:p>
          <a:p>
            <a:pPr marL="274320" lvl="1" indent="-274320">
              <a:buClr>
                <a:schemeClr val="accent3"/>
              </a:buClr>
              <a:buSzPct val="95000"/>
            </a:pPr>
            <a:r>
              <a:rPr lang="en-US" sz="2600" dirty="0"/>
              <a:t>And there are other examples. But all say that if the constants of nature were only a few % different, life as we know it would not exist.</a:t>
            </a:r>
          </a:p>
          <a:p>
            <a:endParaRPr lang="en-US" dirty="0"/>
          </a:p>
          <a:p>
            <a:pPr lvl="1"/>
            <a:endParaRPr lang="en-US" dirty="0"/>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38</a:t>
            </a:fld>
            <a:endParaRPr lang="en-US"/>
          </a:p>
        </p:txBody>
      </p:sp>
    </p:spTree>
  </p:cSld>
  <p:clrMapOvr>
    <a:masterClrMapping/>
  </p:clrMapOvr>
  <p:transition advTm="240241"/>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Anthropic</a:t>
            </a:r>
            <a:r>
              <a:rPr lang="en-US" dirty="0"/>
              <a:t> Principle</a:t>
            </a:r>
          </a:p>
        </p:txBody>
      </p:sp>
      <p:sp>
        <p:nvSpPr>
          <p:cNvPr id="3" name="Content Placeholder 2"/>
          <p:cNvSpPr>
            <a:spLocks noGrp="1"/>
          </p:cNvSpPr>
          <p:nvPr>
            <p:ph idx="1"/>
          </p:nvPr>
        </p:nvSpPr>
        <p:spPr/>
        <p:txBody>
          <a:bodyPr/>
          <a:lstStyle/>
          <a:p>
            <a:r>
              <a:rPr lang="en-US" dirty="0"/>
              <a:t>There are several versions of this, but for our purposes, the </a:t>
            </a:r>
            <a:r>
              <a:rPr lang="en-US" dirty="0" err="1"/>
              <a:t>Anthropic</a:t>
            </a:r>
            <a:r>
              <a:rPr lang="en-US" dirty="0"/>
              <a:t> Principle says that…</a:t>
            </a:r>
          </a:p>
          <a:p>
            <a:r>
              <a:rPr lang="en-US" dirty="0"/>
              <a:t>The laws of nature, and its fundamental constants, must be such as to allow observers such as us to be present.</a:t>
            </a:r>
          </a:p>
          <a:p>
            <a:r>
              <a:rPr lang="en-US" dirty="0"/>
              <a:t>And as we’ve just seen, there are </a:t>
            </a:r>
            <a:r>
              <a:rPr lang="en-US" i="1" dirty="0"/>
              <a:t>very</a:t>
            </a:r>
            <a:r>
              <a:rPr lang="en-US" dirty="0"/>
              <a:t> tight constraints on this.</a:t>
            </a:r>
          </a:p>
          <a:p>
            <a:r>
              <a:rPr lang="en-US" dirty="0"/>
              <a:t>So why is the universe so fine-tuned?</a:t>
            </a:r>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39</a:t>
            </a:fld>
            <a:endParaRPr lang="en-US"/>
          </a:p>
        </p:txBody>
      </p:sp>
    </p:spTree>
  </p:cSld>
  <p:clrMapOvr>
    <a:masterClrMapping/>
  </p:clrMapOvr>
  <p:transition advTm="88203"/>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a:t>Big Presentation No-No</a:t>
            </a:r>
          </a:p>
        </p:txBody>
      </p:sp>
      <p:sp>
        <p:nvSpPr>
          <p:cNvPr id="3" name="Content Placeholder 2"/>
          <p:cNvSpPr>
            <a:spLocks noGrp="1"/>
          </p:cNvSpPr>
          <p:nvPr>
            <p:ph idx="1"/>
          </p:nvPr>
        </p:nvSpPr>
        <p:spPr>
          <a:xfrm>
            <a:off x="457200" y="1447800"/>
            <a:ext cx="8305800" cy="4876800"/>
          </a:xfrm>
        </p:spPr>
        <p:txBody>
          <a:bodyPr>
            <a:normAutofit/>
          </a:bodyPr>
          <a:lstStyle/>
          <a:p>
            <a:pPr>
              <a:lnSpc>
                <a:spcPct val="90000"/>
              </a:lnSpc>
            </a:pPr>
            <a:r>
              <a:rPr lang="en-US" sz="2200" dirty="0"/>
              <a:t>It can be frustrating to be given a presentation in which the presenter (</a:t>
            </a:r>
            <a:r>
              <a:rPr lang="en-US" sz="2200" dirty="0" err="1"/>
              <a:t>moi</a:t>
            </a:r>
            <a:r>
              <a:rPr lang="en-US" sz="2200" dirty="0"/>
              <a:t>) just reads the text on the slide. Which, of course, you could do yourself.</a:t>
            </a:r>
          </a:p>
          <a:p>
            <a:pPr>
              <a:lnSpc>
                <a:spcPct val="90000"/>
              </a:lnSpc>
            </a:pPr>
            <a:r>
              <a:rPr lang="en-US" sz="2200" dirty="0"/>
              <a:t>So who needs the presenter?</a:t>
            </a:r>
          </a:p>
          <a:p>
            <a:pPr>
              <a:lnSpc>
                <a:spcPct val="90000"/>
              </a:lnSpc>
            </a:pPr>
            <a:r>
              <a:rPr lang="en-US" sz="2200" dirty="0"/>
              <a:t>But you’ll find that I’ll wind up just reading what’s on several (maybe even, many) slides. Especially this one!</a:t>
            </a:r>
          </a:p>
          <a:p>
            <a:pPr lvl="1">
              <a:lnSpc>
                <a:spcPct val="90000"/>
              </a:lnSpc>
            </a:pPr>
            <a:r>
              <a:rPr lang="en-US" sz="2000" dirty="0"/>
              <a:t>I’ll try to add a few side comments here and there, but no promises.</a:t>
            </a:r>
          </a:p>
          <a:p>
            <a:pPr>
              <a:lnSpc>
                <a:spcPct val="90000"/>
              </a:lnSpc>
            </a:pPr>
            <a:r>
              <a:rPr lang="en-US" sz="2200" dirty="0"/>
              <a:t>Why? Because I deliberately design my presentations to be comprehensible without a presenter. This way you can come back to the slides and, if you choose, study them at your own pace.</a:t>
            </a:r>
          </a:p>
          <a:p>
            <a:pPr>
              <a:lnSpc>
                <a:spcPct val="90000"/>
              </a:lnSpc>
            </a:pPr>
            <a:r>
              <a:rPr lang="en-US" sz="2200" dirty="0"/>
              <a:t>This also has the additional advantage that when two senses are used (sight/reading and hearing), this information is stored in different parts of the brain, making it easier to understand/recall.</a:t>
            </a:r>
          </a:p>
          <a:p>
            <a:pPr>
              <a:lnSpc>
                <a:spcPct val="90000"/>
              </a:lnSpc>
            </a:pPr>
            <a:r>
              <a:rPr lang="en-US" sz="2200" dirty="0"/>
              <a:t>So please excuse the no-no.</a:t>
            </a:r>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pPr marL="171450" indent="-171450">
              <a:buFont typeface="Wingdings" panose="05000000000000000000" pitchFamily="2" charset="2"/>
              <a:buChar char="Ø"/>
            </a:pPr>
            <a:fld id="{3DE0F67F-B49E-4E6E-9C05-4DA36DA6DA4C}" type="slidenum">
              <a:rPr lang="en-US" smtClean="0"/>
              <a:pPr marL="171450" indent="-171450">
                <a:buFont typeface="Wingdings" panose="05000000000000000000" pitchFamily="2" charset="2"/>
                <a:buChar char="Ø"/>
              </a:pPr>
              <a:t>4</a:t>
            </a:fld>
            <a:endParaRPr lang="en-US"/>
          </a:p>
        </p:txBody>
      </p:sp>
    </p:spTree>
    <p:custDataLst>
      <p:tags r:id="rId1"/>
    </p:custDataLst>
    <p:extLst>
      <p:ext uri="{BB962C8B-B14F-4D97-AF65-F5344CB8AC3E}">
        <p14:creationId xmlns:p14="http://schemas.microsoft.com/office/powerpoint/2010/main" val="2346003297"/>
      </p:ext>
    </p:extLst>
  </p:cSld>
  <p:clrMapOvr>
    <a:masterClrMapping/>
  </p:clrMapOvr>
  <p:transition advTm="983"/>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Calabi-Yau</a:t>
            </a:r>
            <a:r>
              <a:rPr lang="en-US" dirty="0"/>
              <a:t> to the Rescue!</a:t>
            </a:r>
          </a:p>
        </p:txBody>
      </p:sp>
      <p:sp>
        <p:nvSpPr>
          <p:cNvPr id="3" name="Content Placeholder 2"/>
          <p:cNvSpPr>
            <a:spLocks noGrp="1"/>
          </p:cNvSpPr>
          <p:nvPr>
            <p:ph idx="1"/>
          </p:nvPr>
        </p:nvSpPr>
        <p:spPr/>
        <p:txBody>
          <a:bodyPr>
            <a:normAutofit fontScale="92500" lnSpcReduction="10000"/>
          </a:bodyPr>
          <a:lstStyle/>
          <a:p>
            <a:r>
              <a:rPr lang="en-US" dirty="0"/>
              <a:t>There is reason to believe that at the Big Bang, multiple universes were created – a </a:t>
            </a:r>
            <a:r>
              <a:rPr lang="en-US" dirty="0" err="1"/>
              <a:t>Multiverse</a:t>
            </a:r>
            <a:r>
              <a:rPr lang="en-US" dirty="0"/>
              <a:t>!</a:t>
            </a:r>
          </a:p>
          <a:p>
            <a:r>
              <a:rPr lang="en-US" dirty="0"/>
              <a:t>In any given universe, all points would have the same </a:t>
            </a:r>
            <a:r>
              <a:rPr lang="en-US" dirty="0" err="1"/>
              <a:t>Calabi-Yau</a:t>
            </a:r>
            <a:r>
              <a:rPr lang="en-US" dirty="0"/>
              <a:t> shape.</a:t>
            </a:r>
          </a:p>
          <a:p>
            <a:r>
              <a:rPr lang="en-US" dirty="0"/>
              <a:t>But different universes could have different </a:t>
            </a:r>
            <a:r>
              <a:rPr lang="en-US" dirty="0" err="1"/>
              <a:t>Calabi-Yau</a:t>
            </a:r>
            <a:r>
              <a:rPr lang="en-US" dirty="0"/>
              <a:t> shapes, and thus different laws of physics with different constants of nature.</a:t>
            </a:r>
          </a:p>
          <a:p>
            <a:r>
              <a:rPr lang="en-US" dirty="0"/>
              <a:t>So the vast majority of these universes are probably sterile.</a:t>
            </a:r>
          </a:p>
          <a:p>
            <a:r>
              <a:rPr lang="en-US" dirty="0"/>
              <a:t>But by the </a:t>
            </a:r>
            <a:r>
              <a:rPr lang="en-US" dirty="0" err="1"/>
              <a:t>Anthropic</a:t>
            </a:r>
            <a:r>
              <a:rPr lang="en-US" dirty="0"/>
              <a:t> principle, it’s no surprise that we’re in one of the relatively few universes that are fine-tuned for life.</a:t>
            </a:r>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40</a:t>
            </a:fld>
            <a:endParaRPr lang="en-US"/>
          </a:p>
        </p:txBody>
      </p:sp>
    </p:spTree>
  </p:cSld>
  <p:clrMapOvr>
    <a:masterClrMapping/>
  </p:clrMapOvr>
  <p:transition advTm="104225"/>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Multiverse</a:t>
            </a:r>
            <a:endParaRPr lang="en-US" dirty="0"/>
          </a:p>
        </p:txBody>
      </p:sp>
      <p:pic>
        <p:nvPicPr>
          <p:cNvPr id="153602" name="Picture 2"/>
          <p:cNvPicPr>
            <a:picLocks noGrp="1" noChangeAspect="1" noChangeArrowheads="1"/>
          </p:cNvPicPr>
          <p:nvPr>
            <p:ph idx="1"/>
          </p:nvPr>
        </p:nvPicPr>
        <p:blipFill>
          <a:blip r:embed="rId2" cstate="print"/>
          <a:srcRect/>
          <a:stretch>
            <a:fillRect/>
          </a:stretch>
        </p:blipFill>
        <p:spPr bwMode="auto">
          <a:xfrm>
            <a:off x="1219200" y="2056047"/>
            <a:ext cx="2819400" cy="3750865"/>
          </a:xfrm>
          <a:prstGeom prst="rect">
            <a:avLst/>
          </a:prstGeom>
          <a:noFill/>
          <a:ln w="9525">
            <a:noFill/>
            <a:miter lim="800000"/>
            <a:headEnd/>
            <a:tailEnd/>
          </a:ln>
        </p:spPr>
      </p:pic>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41</a:t>
            </a:fld>
            <a:endParaRPr lang="en-US"/>
          </a:p>
        </p:txBody>
      </p:sp>
      <p:pic>
        <p:nvPicPr>
          <p:cNvPr id="153603" name="Picture 3"/>
          <p:cNvPicPr>
            <a:picLocks noChangeAspect="1" noChangeArrowheads="1"/>
          </p:cNvPicPr>
          <p:nvPr/>
        </p:nvPicPr>
        <p:blipFill>
          <a:blip r:embed="rId3" cstate="print"/>
          <a:srcRect/>
          <a:stretch>
            <a:fillRect/>
          </a:stretch>
        </p:blipFill>
        <p:spPr bwMode="auto">
          <a:xfrm>
            <a:off x="4343400" y="2057400"/>
            <a:ext cx="4496951" cy="3455178"/>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Calabi-Yau</a:t>
            </a:r>
            <a:r>
              <a:rPr lang="en-US" dirty="0"/>
              <a:t> Implication #2</a:t>
            </a:r>
            <a:br>
              <a:rPr lang="en-US" dirty="0"/>
            </a:br>
            <a:r>
              <a:rPr lang="en-US" dirty="0" err="1"/>
              <a:t>Hol</a:t>
            </a:r>
            <a:r>
              <a:rPr lang="en-US" dirty="0"/>
              <a:t>(e)y </a:t>
            </a:r>
            <a:r>
              <a:rPr lang="en-US" dirty="0" err="1"/>
              <a:t>Calabi-Yau</a:t>
            </a:r>
            <a:r>
              <a:rPr lang="en-US" dirty="0"/>
              <a:t>!</a:t>
            </a:r>
          </a:p>
        </p:txBody>
      </p:sp>
      <p:sp>
        <p:nvSpPr>
          <p:cNvPr id="3" name="Content Placeholder 2"/>
          <p:cNvSpPr>
            <a:spLocks noGrp="1"/>
          </p:cNvSpPr>
          <p:nvPr>
            <p:ph idx="1"/>
          </p:nvPr>
        </p:nvSpPr>
        <p:spPr/>
        <p:txBody>
          <a:bodyPr>
            <a:normAutofit lnSpcReduction="10000"/>
          </a:bodyPr>
          <a:lstStyle/>
          <a:p>
            <a:r>
              <a:rPr lang="en-US" dirty="0"/>
              <a:t>Matter seems to come in 3 families (also known as generations).</a:t>
            </a:r>
          </a:p>
          <a:p>
            <a:pPr lvl="1"/>
            <a:r>
              <a:rPr lang="en-US" dirty="0"/>
              <a:t>Electrons, </a:t>
            </a:r>
            <a:r>
              <a:rPr lang="en-US" dirty="0" err="1"/>
              <a:t>muons</a:t>
            </a:r>
            <a:r>
              <a:rPr lang="en-US" dirty="0"/>
              <a:t> and tau particles</a:t>
            </a:r>
          </a:p>
          <a:p>
            <a:pPr lvl="2"/>
            <a:r>
              <a:rPr lang="en-US" dirty="0"/>
              <a:t>Each with their associated neutrinos.</a:t>
            </a:r>
          </a:p>
          <a:p>
            <a:pPr lvl="1"/>
            <a:r>
              <a:rPr lang="en-US" dirty="0"/>
              <a:t>Up/Down, Strange/Charm, Top/Bottom quarks.</a:t>
            </a:r>
          </a:p>
          <a:p>
            <a:r>
              <a:rPr lang="en-US" dirty="0"/>
              <a:t>A </a:t>
            </a:r>
            <a:r>
              <a:rPr lang="en-US" dirty="0" err="1"/>
              <a:t>Calabi-Yau</a:t>
            </a:r>
            <a:r>
              <a:rPr lang="en-US" dirty="0"/>
              <a:t> space with 3 (multidimensional) holes could explain this.</a:t>
            </a:r>
          </a:p>
          <a:p>
            <a:r>
              <a:rPr lang="en-US" dirty="0"/>
              <a:t>For example, Andrew </a:t>
            </a:r>
            <a:r>
              <a:rPr lang="en-US" dirty="0" err="1"/>
              <a:t>Strominger</a:t>
            </a:r>
            <a:r>
              <a:rPr lang="en-US" dirty="0"/>
              <a:t> and Ed Witten have shown that the masses of particles depend on the manner of the intersection of the various holes in a </a:t>
            </a:r>
            <a:r>
              <a:rPr lang="en-US" dirty="0" err="1"/>
              <a:t>Calabi</a:t>
            </a:r>
            <a:r>
              <a:rPr lang="en-US" dirty="0"/>
              <a:t>–</a:t>
            </a:r>
            <a:r>
              <a:rPr lang="en-US" dirty="0" err="1"/>
              <a:t>Yau</a:t>
            </a:r>
            <a:r>
              <a:rPr lang="en-US" dirty="0"/>
              <a:t> space.</a:t>
            </a:r>
          </a:p>
          <a:p>
            <a:endParaRPr lang="en-US" dirty="0"/>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42</a:t>
            </a:fld>
            <a:endParaRPr lang="en-US"/>
          </a:p>
        </p:txBody>
      </p:sp>
    </p:spTree>
  </p:cSld>
  <p:clrMapOvr>
    <a:masterClrMapping/>
  </p:clrMapOvr>
  <p:transition advTm="138794"/>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nchor="ctr">
            <a:normAutofit/>
          </a:bodyPr>
          <a:lstStyle/>
          <a:p>
            <a:pPr algn="ctr"/>
            <a:r>
              <a:rPr lang="en-US" sz="4100" dirty="0"/>
              <a:t>String Theory </a:t>
            </a:r>
            <a:r>
              <a:rPr lang="en-US" sz="4100"/>
              <a:t>: Generations</a:t>
            </a:r>
            <a:endParaRPr lang="en-US" sz="4100" dirty="0"/>
          </a:p>
        </p:txBody>
      </p:sp>
      <p:sp>
        <p:nvSpPr>
          <p:cNvPr id="7" name="Text Placeholder 6"/>
          <p:cNvSpPr>
            <a:spLocks noGrp="1"/>
          </p:cNvSpPr>
          <p:nvPr>
            <p:ph type="body" idx="2"/>
          </p:nvPr>
        </p:nvSpPr>
        <p:spPr/>
        <p:txBody>
          <a:bodyPr/>
          <a:lstStyle/>
          <a:p>
            <a:endParaRPr lang="en-US" dirty="0"/>
          </a:p>
        </p:txBody>
      </p:sp>
      <p:sp>
        <p:nvSpPr>
          <p:cNvPr id="8" name="Content Placeholder 7"/>
          <p:cNvSpPr>
            <a:spLocks noGrp="1"/>
          </p:cNvSpPr>
          <p:nvPr>
            <p:ph sz="half" idx="1"/>
          </p:nvPr>
        </p:nvSpPr>
        <p:spPr>
          <a:xfrm>
            <a:off x="3886200" y="1676400"/>
            <a:ext cx="4800600" cy="4449763"/>
          </a:xfrm>
        </p:spPr>
        <p:txBody>
          <a:bodyPr>
            <a:normAutofit fontScale="92500"/>
          </a:bodyPr>
          <a:lstStyle/>
          <a:p>
            <a:r>
              <a:rPr lang="en-US" dirty="0"/>
              <a:t>Each of the first 3 columns is a family.</a:t>
            </a:r>
          </a:p>
          <a:p>
            <a:r>
              <a:rPr lang="en-US" dirty="0"/>
              <a:t>The 4</a:t>
            </a:r>
            <a:r>
              <a:rPr lang="en-US" baseline="30000" dirty="0"/>
              <a:t>th</a:t>
            </a:r>
            <a:r>
              <a:rPr lang="en-US" dirty="0"/>
              <a:t> column shows the particles of force.</a:t>
            </a:r>
          </a:p>
          <a:p>
            <a:r>
              <a:rPr lang="en-US" dirty="0"/>
              <a:t>Other particles are made up of quarks (e.g. the proton = </a:t>
            </a:r>
            <a:r>
              <a:rPr lang="en-US" dirty="0" err="1"/>
              <a:t>uud</a:t>
            </a:r>
            <a:r>
              <a:rPr lang="en-US" dirty="0"/>
              <a:t>).</a:t>
            </a:r>
          </a:p>
          <a:p>
            <a:r>
              <a:rPr lang="en-US" dirty="0"/>
              <a:t>Missing – antiparticles, the Higgs boson(s), the graviton, </a:t>
            </a:r>
            <a:r>
              <a:rPr lang="en-US" dirty="0" err="1"/>
              <a:t>sparticles</a:t>
            </a:r>
            <a:r>
              <a:rPr lang="en-US" dirty="0"/>
              <a:t> and maybe others.</a:t>
            </a:r>
          </a:p>
          <a:p>
            <a:endParaRPr lang="en-US" dirty="0"/>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43</a:t>
            </a:fld>
            <a:endParaRPr lang="en-US"/>
          </a:p>
        </p:txBody>
      </p:sp>
      <p:pic>
        <p:nvPicPr>
          <p:cNvPr id="147458" name="Picture 2"/>
          <p:cNvPicPr>
            <a:picLocks noChangeAspect="1" noChangeArrowheads="1"/>
          </p:cNvPicPr>
          <p:nvPr/>
        </p:nvPicPr>
        <p:blipFill>
          <a:blip r:embed="rId3" cstate="print"/>
          <a:srcRect/>
          <a:stretch>
            <a:fillRect/>
          </a:stretch>
        </p:blipFill>
        <p:spPr bwMode="auto">
          <a:xfrm>
            <a:off x="0" y="1524000"/>
            <a:ext cx="4383960" cy="4907242"/>
          </a:xfrm>
          <a:prstGeom prst="rect">
            <a:avLst/>
          </a:prstGeom>
          <a:noFill/>
          <a:ln w="9525">
            <a:noFill/>
            <a:miter lim="800000"/>
            <a:headEnd/>
            <a:tailEnd/>
          </a:ln>
          <a:effectLst/>
        </p:spPr>
      </p:pic>
    </p:spTree>
  </p:cSld>
  <p:clrMapOvr>
    <a:masterClrMapping/>
  </p:clrMapOvr>
  <p:transition advTm="103725"/>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a:t>The Elephant in the Room</a:t>
            </a:r>
          </a:p>
        </p:txBody>
      </p:sp>
      <p:sp>
        <p:nvSpPr>
          <p:cNvPr id="3" name="Content Placeholder 2"/>
          <p:cNvSpPr>
            <a:spLocks noGrp="1"/>
          </p:cNvSpPr>
          <p:nvPr>
            <p:ph idx="1"/>
          </p:nvPr>
        </p:nvSpPr>
        <p:spPr>
          <a:xfrm>
            <a:off x="457200" y="1447800"/>
            <a:ext cx="8229600" cy="4876800"/>
          </a:xfrm>
        </p:spPr>
        <p:txBody>
          <a:bodyPr>
            <a:normAutofit fontScale="92500" lnSpcReduction="10000"/>
          </a:bodyPr>
          <a:lstStyle/>
          <a:p>
            <a:pPr>
              <a:lnSpc>
                <a:spcPct val="90000"/>
              </a:lnSpc>
            </a:pPr>
            <a:r>
              <a:rPr lang="en-US" sz="2400" dirty="0"/>
              <a:t>String theory is fairly new, its predecessor having first been proposed in the late 1960’s, and only as a theory of the strong nuclear force.</a:t>
            </a:r>
          </a:p>
          <a:p>
            <a:pPr>
              <a:lnSpc>
                <a:spcPct val="90000"/>
              </a:lnSpc>
            </a:pPr>
            <a:r>
              <a:rPr lang="en-US" sz="2400" dirty="0"/>
              <a:t>Its mathematics is very advanced, but, to those able to understand it, it’s very beautiful. And physics has a history of being predicted by beautiful mathematics and only later found experimentally. For example,</a:t>
            </a:r>
          </a:p>
          <a:p>
            <a:pPr lvl="1">
              <a:lnSpc>
                <a:spcPct val="90000"/>
              </a:lnSpc>
            </a:pPr>
            <a:r>
              <a:rPr lang="en-US" sz="2200" dirty="0"/>
              <a:t>Paul Dirac’s math predicted antimatter in 1928, and the positron was found four years later</a:t>
            </a:r>
          </a:p>
          <a:p>
            <a:pPr lvl="1">
              <a:lnSpc>
                <a:spcPct val="90000"/>
              </a:lnSpc>
            </a:pPr>
            <a:r>
              <a:rPr lang="en-US" sz="2200" dirty="0"/>
              <a:t>Einstein’s General Theory of Relativity in 1916 predicted gravitational waves, which weren’t detected until 100 years later!</a:t>
            </a:r>
          </a:p>
          <a:p>
            <a:pPr lvl="1">
              <a:lnSpc>
                <a:spcPct val="90000"/>
              </a:lnSpc>
            </a:pPr>
            <a:r>
              <a:rPr lang="en-US" sz="2200" dirty="0"/>
              <a:t>The Higgs boson was predicted in 1964 but wasn’t detected until 2012.</a:t>
            </a:r>
          </a:p>
          <a:p>
            <a:pPr>
              <a:lnSpc>
                <a:spcPct val="90000"/>
              </a:lnSpc>
            </a:pPr>
            <a:r>
              <a:rPr lang="en-US" sz="2400" dirty="0"/>
              <a:t>For more math, search for </a:t>
            </a:r>
            <a:r>
              <a:rPr lang="en-US" sz="2400" i="1" dirty="0"/>
              <a:t>John Baez Octonions</a:t>
            </a:r>
            <a:r>
              <a:rPr lang="en-US" sz="2400" dirty="0"/>
              <a:t>.</a:t>
            </a:r>
          </a:p>
          <a:p>
            <a:pPr lvl="1">
              <a:lnSpc>
                <a:spcPct val="90000"/>
              </a:lnSpc>
            </a:pPr>
            <a:r>
              <a:rPr lang="en-US" sz="2200" dirty="0"/>
              <a:t>Side note: He’s Joan’s cousin!</a:t>
            </a:r>
          </a:p>
          <a:p>
            <a:pPr>
              <a:lnSpc>
                <a:spcPct val="90000"/>
              </a:lnSpc>
            </a:pPr>
            <a:r>
              <a:rPr lang="en-US" sz="2400" dirty="0"/>
              <a:t>But do we have any experimental evidence?</a:t>
            </a:r>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44</a:t>
            </a:fld>
            <a:endParaRPr lang="en-US"/>
          </a:p>
        </p:txBody>
      </p:sp>
    </p:spTree>
    <p:extLst>
      <p:ext uri="{BB962C8B-B14F-4D97-AF65-F5344CB8AC3E}">
        <p14:creationId xmlns:p14="http://schemas.microsoft.com/office/powerpoint/2010/main" val="4082724443"/>
      </p:ext>
    </p:extLst>
  </p:cSld>
  <p:clrMapOvr>
    <a:masterClrMapping/>
  </p:clrMapOvr>
  <p:transition advTm="328"/>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p>
            <a:pPr>
              <a:lnSpc>
                <a:spcPct val="90000"/>
              </a:lnSpc>
            </a:pPr>
            <a:r>
              <a:rPr lang="en-US" sz="3600" dirty="0"/>
              <a:t>Do we have any experimental evidence?</a:t>
            </a:r>
          </a:p>
        </p:txBody>
      </p:sp>
      <p:sp>
        <p:nvSpPr>
          <p:cNvPr id="3" name="Content Placeholder 2"/>
          <p:cNvSpPr>
            <a:spLocks noGrp="1"/>
          </p:cNvSpPr>
          <p:nvPr>
            <p:ph idx="1"/>
          </p:nvPr>
        </p:nvSpPr>
        <p:spPr>
          <a:xfrm>
            <a:off x="457200" y="1447800"/>
            <a:ext cx="8229600" cy="4876800"/>
          </a:xfrm>
        </p:spPr>
        <p:txBody>
          <a:bodyPr>
            <a:normAutofit/>
          </a:bodyPr>
          <a:lstStyle/>
          <a:p>
            <a:pPr>
              <a:lnSpc>
                <a:spcPct val="90000"/>
              </a:lnSpc>
            </a:pPr>
            <a:r>
              <a:rPr lang="en-US" dirty="0"/>
              <a:t>The short answer is “No”.</a:t>
            </a:r>
          </a:p>
          <a:p>
            <a:pPr>
              <a:lnSpc>
                <a:spcPct val="90000"/>
              </a:lnSpc>
            </a:pPr>
            <a:r>
              <a:rPr lang="en-US" dirty="0"/>
              <a:t>In particular, the LHC has seen no explicit indication of supersymmetry. But then again, it hasn’t ruled it out.</a:t>
            </a:r>
          </a:p>
          <a:p>
            <a:pPr>
              <a:lnSpc>
                <a:spcPct val="90000"/>
              </a:lnSpc>
            </a:pPr>
            <a:r>
              <a:rPr lang="en-US" dirty="0"/>
              <a:t>According to Scientific America, July 2002, </a:t>
            </a:r>
            <a:r>
              <a:rPr lang="en-US" i="1" dirty="0"/>
              <a:t>Uncovering Supersymmetry</a:t>
            </a:r>
            <a:r>
              <a:rPr lang="en-US" dirty="0"/>
              <a:t>, the answer may be “Yes” (sort of).</a:t>
            </a:r>
          </a:p>
          <a:p>
            <a:pPr>
              <a:lnSpc>
                <a:spcPct val="90000"/>
              </a:lnSpc>
            </a:pPr>
            <a:endParaRPr lang="en-US" dirty="0"/>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45</a:t>
            </a:fld>
            <a:endParaRPr lang="en-US"/>
          </a:p>
        </p:txBody>
      </p:sp>
    </p:spTree>
    <p:extLst>
      <p:ext uri="{BB962C8B-B14F-4D97-AF65-F5344CB8AC3E}">
        <p14:creationId xmlns:p14="http://schemas.microsoft.com/office/powerpoint/2010/main" val="635072492"/>
      </p:ext>
    </p:extLst>
  </p:cSld>
  <p:clrMapOvr>
    <a:masterClrMapping/>
  </p:clrMapOvr>
  <p:transition advTm="328"/>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p>
            <a:pPr>
              <a:lnSpc>
                <a:spcPct val="90000"/>
              </a:lnSpc>
            </a:pPr>
            <a:r>
              <a:rPr lang="en-US" sz="3600" dirty="0"/>
              <a:t>Perhaps a Hint…</a:t>
            </a:r>
          </a:p>
        </p:txBody>
      </p:sp>
      <p:sp>
        <p:nvSpPr>
          <p:cNvPr id="3" name="Content Placeholder 2"/>
          <p:cNvSpPr>
            <a:spLocks noGrp="1"/>
          </p:cNvSpPr>
          <p:nvPr>
            <p:ph idx="1"/>
          </p:nvPr>
        </p:nvSpPr>
        <p:spPr>
          <a:xfrm>
            <a:off x="457200" y="1447800"/>
            <a:ext cx="8229600" cy="4876800"/>
          </a:xfrm>
        </p:spPr>
        <p:txBody>
          <a:bodyPr>
            <a:normAutofit fontScale="85000" lnSpcReduction="20000"/>
          </a:bodyPr>
          <a:lstStyle/>
          <a:p>
            <a:pPr>
              <a:lnSpc>
                <a:spcPct val="90000"/>
              </a:lnSpc>
            </a:pPr>
            <a:r>
              <a:rPr lang="en-US" dirty="0"/>
              <a:t>Remember, pairs of fermions can be treated as a boson.</a:t>
            </a:r>
          </a:p>
          <a:p>
            <a:pPr>
              <a:lnSpc>
                <a:spcPct val="90000"/>
              </a:lnSpc>
            </a:pPr>
            <a:r>
              <a:rPr lang="en-US" dirty="0"/>
              <a:t>The nucleus of an atom, especially with a large number of nucleons, is a very busy place, and hard to model.</a:t>
            </a:r>
          </a:p>
          <a:p>
            <a:pPr>
              <a:lnSpc>
                <a:spcPct val="90000"/>
              </a:lnSpc>
            </a:pPr>
            <a:r>
              <a:rPr lang="en-US" dirty="0"/>
              <a:t>Nuclei with an odd number of nucleons can be considered to consist of n bosons + 1 fermion.</a:t>
            </a:r>
          </a:p>
          <a:p>
            <a:pPr>
              <a:lnSpc>
                <a:spcPct val="90000"/>
              </a:lnSpc>
            </a:pPr>
            <a:r>
              <a:rPr lang="en-US" dirty="0"/>
              <a:t>In 1980, Francesco </a:t>
            </a:r>
            <a:r>
              <a:rPr lang="en-US" dirty="0" err="1"/>
              <a:t>Iachello</a:t>
            </a:r>
            <a:r>
              <a:rPr lang="en-US" dirty="0"/>
              <a:t> of Yale proposed using supersymmetry to relate a nucleus with n bosons and 1 fermion to one with n+1 bosons.</a:t>
            </a:r>
          </a:p>
          <a:p>
            <a:pPr>
              <a:lnSpc>
                <a:spcPct val="90000"/>
              </a:lnSpc>
            </a:pPr>
            <a:r>
              <a:rPr lang="en-US" dirty="0"/>
              <a:t>Experiments during the 1980’s found hints of supersymmetry, but couldn’t confirm this idea unambiguously.</a:t>
            </a:r>
          </a:p>
          <a:p>
            <a:pPr>
              <a:lnSpc>
                <a:spcPct val="90000"/>
              </a:lnSpc>
            </a:pPr>
            <a:r>
              <a:rPr lang="en-US" dirty="0"/>
              <a:t>But in 1989, this theory was able to predict properties of Gold-186 that closely matched experimental evidence.</a:t>
            </a:r>
          </a:p>
          <a:p>
            <a:pPr>
              <a:lnSpc>
                <a:spcPct val="90000"/>
              </a:lnSpc>
            </a:pPr>
            <a:r>
              <a:rPr lang="en-US" dirty="0"/>
              <a:t>“The agreement between theory and experiment, though not exact, is impressive for such a complicated nuclear system.”</a:t>
            </a:r>
          </a:p>
          <a:p>
            <a:pPr lvl="1">
              <a:lnSpc>
                <a:spcPct val="90000"/>
              </a:lnSpc>
            </a:pPr>
            <a:r>
              <a:rPr lang="en-US" dirty="0"/>
              <a:t> Scientific American, op. cit. page 74.</a:t>
            </a:r>
            <a:br>
              <a:rPr lang="en-US" dirty="0"/>
            </a:br>
            <a:endParaRPr lang="en-US" dirty="0"/>
          </a:p>
          <a:p>
            <a:pPr marL="0" indent="0">
              <a:lnSpc>
                <a:spcPct val="90000"/>
              </a:lnSpc>
              <a:buNone/>
            </a:pPr>
            <a:br>
              <a:rPr lang="en-US" dirty="0"/>
            </a:br>
            <a:endParaRPr lang="en-US" dirty="0"/>
          </a:p>
          <a:p>
            <a:pPr>
              <a:lnSpc>
                <a:spcPct val="90000"/>
              </a:lnSpc>
            </a:pPr>
            <a:endParaRPr lang="en-US" dirty="0"/>
          </a:p>
          <a:p>
            <a:pPr>
              <a:lnSpc>
                <a:spcPct val="90000"/>
              </a:lnSpc>
            </a:pPr>
            <a:endParaRPr lang="en-US" dirty="0"/>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46</a:t>
            </a:fld>
            <a:endParaRPr lang="en-US"/>
          </a:p>
        </p:txBody>
      </p:sp>
    </p:spTree>
    <p:extLst>
      <p:ext uri="{BB962C8B-B14F-4D97-AF65-F5344CB8AC3E}">
        <p14:creationId xmlns:p14="http://schemas.microsoft.com/office/powerpoint/2010/main" val="2426483985"/>
      </p:ext>
    </p:extLst>
  </p:cSld>
  <p:clrMapOvr>
    <a:masterClrMapping/>
  </p:clrMapOvr>
  <p:transition advTm="328"/>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Autofit/>
          </a:bodyPr>
          <a:lstStyle/>
          <a:p>
            <a:pPr algn="ctr">
              <a:lnSpc>
                <a:spcPct val="90000"/>
              </a:lnSpc>
            </a:pPr>
            <a:r>
              <a:rPr lang="en-US" sz="3600" dirty="0"/>
              <a:t>Electroweak Unification</a:t>
            </a:r>
          </a:p>
        </p:txBody>
      </p:sp>
      <p:sp>
        <p:nvSpPr>
          <p:cNvPr id="3" name="Content Placeholder 2"/>
          <p:cNvSpPr>
            <a:spLocks noGrp="1"/>
          </p:cNvSpPr>
          <p:nvPr>
            <p:ph sz="half" idx="1"/>
          </p:nvPr>
        </p:nvSpPr>
        <p:spPr>
          <a:xfrm>
            <a:off x="457200" y="1371600"/>
            <a:ext cx="8305800" cy="4983325"/>
          </a:xfrm>
        </p:spPr>
        <p:txBody>
          <a:bodyPr>
            <a:normAutofit/>
          </a:bodyPr>
          <a:lstStyle/>
          <a:p>
            <a:pPr>
              <a:lnSpc>
                <a:spcPct val="90000"/>
              </a:lnSpc>
            </a:pPr>
            <a:r>
              <a:rPr lang="en-US" sz="2200" dirty="0"/>
              <a:t>We’ve known since Maxwell’s 1873 paper that Electricity and Magnetism are two sides of the same coin and are thus unified.</a:t>
            </a:r>
          </a:p>
          <a:p>
            <a:pPr>
              <a:lnSpc>
                <a:spcPct val="90000"/>
              </a:lnSpc>
            </a:pPr>
            <a:r>
              <a:rPr lang="en-US" sz="2200" dirty="0"/>
              <a:t>The 1979 Nobel prize in Physics was awarded for showing that Electromagnetism and the Weak Force were also unified. While seeming to be different at low energies, above the unification energy they merge into a single force.</a:t>
            </a:r>
          </a:p>
          <a:p>
            <a:pPr>
              <a:lnSpc>
                <a:spcPct val="90000"/>
              </a:lnSpc>
            </a:pPr>
            <a:r>
              <a:rPr lang="en-US" sz="2200" dirty="0"/>
              <a:t>From </a:t>
            </a:r>
            <a:r>
              <a:rPr lang="en-US" sz="2200" dirty="0">
                <a:hlinkClick r:id="rId2"/>
              </a:rPr>
              <a:t>https://en.wikipedia.org/wiki/Electroweak_interaction</a:t>
            </a:r>
            <a:r>
              <a:rPr lang="en-US" sz="2200" dirty="0"/>
              <a:t>, “</a:t>
            </a:r>
            <a:r>
              <a:rPr lang="en-US" sz="2200" b="0" i="0" dirty="0">
                <a:solidFill>
                  <a:srgbClr val="202122"/>
                </a:solidFill>
                <a:effectLst/>
                <a:latin typeface="Arial" panose="020B0604020202020204" pitchFamily="34" charset="0"/>
              </a:rPr>
              <a:t>Although these two forces appear very different at everyday low energies, the theory models them as two different aspects of the same force. Above the unification energy, on the order of 246 GeV, they would merge into a single force.”</a:t>
            </a:r>
            <a:endParaRPr lang="en-US" sz="2200" dirty="0"/>
          </a:p>
          <a:p>
            <a:pPr>
              <a:lnSpc>
                <a:spcPct val="90000"/>
              </a:lnSpc>
            </a:pPr>
            <a:r>
              <a:rPr lang="en-US" sz="2200" dirty="0"/>
              <a:t>Going backwards, we think that at the Big Bang, there was only one force, which, as the universe cooled, broke into seemingly different forces.</a:t>
            </a:r>
          </a:p>
          <a:p>
            <a:pPr>
              <a:lnSpc>
                <a:spcPct val="90000"/>
              </a:lnSpc>
            </a:pPr>
            <a:endParaRPr lang="en-US" dirty="0"/>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47</a:t>
            </a:fld>
            <a:endParaRPr lang="en-US"/>
          </a:p>
        </p:txBody>
      </p:sp>
      <p:graphicFrame>
        <p:nvGraphicFramePr>
          <p:cNvPr id="8" name="Object 7">
            <a:extLst>
              <a:ext uri="{FF2B5EF4-FFF2-40B4-BE49-F238E27FC236}">
                <a16:creationId xmlns:a16="http://schemas.microsoft.com/office/drawing/2014/main" id="{0776AFEB-B46F-4759-83B7-FC0EBF19E1CB}"/>
              </a:ext>
            </a:extLst>
          </p:cNvPr>
          <p:cNvGraphicFramePr>
            <a:graphicFrameLocks noChangeAspect="1"/>
          </p:cNvGraphicFramePr>
          <p:nvPr>
            <p:extLst>
              <p:ext uri="{D42A27DB-BD31-4B8C-83A1-F6EECF244321}">
                <p14:modId xmlns:p14="http://schemas.microsoft.com/office/powerpoint/2010/main" val="791603151"/>
              </p:ext>
            </p:extLst>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name="Bitmap Image" r:id="rId3" imgW="0" imgH="0" progId="Paint.Picture">
                  <p:embed/>
                </p:oleObj>
              </mc:Choice>
              <mc:Fallback>
                <p:oleObj name="Bitmap Image" r:id="rId3" imgW="0" imgH="0" progId="Paint.Picture">
                  <p:embed/>
                  <p:pic>
                    <p:nvPicPr>
                      <p:cNvPr id="0" name=""/>
                      <p:cNvPicPr/>
                      <p:nvPr/>
                    </p:nvPicPr>
                    <p:blipFill/>
                    <p:spPr>
                      <a:xfrm>
                        <a:off x="1524000" y="1397000"/>
                        <a:ext cx="6096000" cy="4064000"/>
                      </a:xfrm>
                      <a:prstGeom prst="rect">
                        <a:avLst/>
                      </a:prstGeom>
                    </p:spPr>
                  </p:pic>
                </p:oleObj>
              </mc:Fallback>
            </mc:AlternateContent>
          </a:graphicData>
        </a:graphic>
      </p:graphicFrame>
    </p:spTree>
    <p:extLst>
      <p:ext uri="{BB962C8B-B14F-4D97-AF65-F5344CB8AC3E}">
        <p14:creationId xmlns:p14="http://schemas.microsoft.com/office/powerpoint/2010/main" val="2035849818"/>
      </p:ext>
    </p:extLst>
  </p:cSld>
  <p:clrMapOvr>
    <a:masterClrMapping/>
  </p:clrMapOvr>
  <p:transition advTm="328"/>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p>
            <a:pPr>
              <a:lnSpc>
                <a:spcPct val="90000"/>
              </a:lnSpc>
            </a:pPr>
            <a:r>
              <a:rPr lang="en-US" sz="3600" dirty="0"/>
              <a:t>Grand Unification Energy</a:t>
            </a:r>
          </a:p>
        </p:txBody>
      </p:sp>
      <p:sp>
        <p:nvSpPr>
          <p:cNvPr id="3" name="Content Placeholder 2"/>
          <p:cNvSpPr>
            <a:spLocks noGrp="1"/>
          </p:cNvSpPr>
          <p:nvPr>
            <p:ph idx="1"/>
          </p:nvPr>
        </p:nvSpPr>
        <p:spPr>
          <a:xfrm>
            <a:off x="457200" y="1447799"/>
            <a:ext cx="3352800" cy="2965351"/>
          </a:xfrm>
        </p:spPr>
        <p:txBody>
          <a:bodyPr>
            <a:normAutofit/>
          </a:bodyPr>
          <a:lstStyle/>
          <a:p>
            <a:pPr>
              <a:lnSpc>
                <a:spcPct val="90000"/>
              </a:lnSpc>
            </a:pPr>
            <a:r>
              <a:rPr lang="en-US" sz="2000" dirty="0"/>
              <a:t>If you extrapolate where our non-gravitational forces meet, you’ll get the graph on the left. They don’t quite mesh.</a:t>
            </a:r>
          </a:p>
          <a:p>
            <a:pPr>
              <a:lnSpc>
                <a:spcPct val="90000"/>
              </a:lnSpc>
            </a:pPr>
            <a:r>
              <a:rPr lang="en-US" sz="2000" dirty="0"/>
              <a:t>But if you assume that Supersymmetry is true, they do meet!</a:t>
            </a:r>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48</a:t>
            </a:fld>
            <a:endParaRPr lang="en-US"/>
          </a:p>
        </p:txBody>
      </p:sp>
      <p:pic>
        <p:nvPicPr>
          <p:cNvPr id="7" name="Picture 6">
            <a:extLst>
              <a:ext uri="{FF2B5EF4-FFF2-40B4-BE49-F238E27FC236}">
                <a16:creationId xmlns:a16="http://schemas.microsoft.com/office/drawing/2014/main" id="{648E7E67-5FC2-4E2D-A88B-A45288411BED}"/>
              </a:ext>
            </a:extLst>
          </p:cNvPr>
          <p:cNvPicPr>
            <a:picLocks noChangeAspect="1"/>
          </p:cNvPicPr>
          <p:nvPr/>
        </p:nvPicPr>
        <p:blipFill>
          <a:blip r:embed="rId2"/>
          <a:stretch>
            <a:fillRect/>
          </a:stretch>
        </p:blipFill>
        <p:spPr>
          <a:xfrm>
            <a:off x="3657600" y="1447800"/>
            <a:ext cx="4419600" cy="2709504"/>
          </a:xfrm>
          <a:prstGeom prst="rect">
            <a:avLst/>
          </a:prstGeom>
        </p:spPr>
      </p:pic>
      <p:sp>
        <p:nvSpPr>
          <p:cNvPr id="8" name="TextBox 7">
            <a:extLst>
              <a:ext uri="{FF2B5EF4-FFF2-40B4-BE49-F238E27FC236}">
                <a16:creationId xmlns:a16="http://schemas.microsoft.com/office/drawing/2014/main" id="{E2ECA15A-64ED-40A5-B09B-AE66C201FD31}"/>
              </a:ext>
            </a:extLst>
          </p:cNvPr>
          <p:cNvSpPr txBox="1"/>
          <p:nvPr/>
        </p:nvSpPr>
        <p:spPr>
          <a:xfrm>
            <a:off x="457200" y="4495800"/>
            <a:ext cx="7543800" cy="1815882"/>
          </a:xfrm>
          <a:prstGeom prst="rect">
            <a:avLst/>
          </a:prstGeom>
          <a:noFill/>
        </p:spPr>
        <p:txBody>
          <a:bodyPr wrap="square" rtlCol="0">
            <a:spAutoFit/>
          </a:bodyPr>
          <a:lstStyle/>
          <a:p>
            <a:r>
              <a:rPr lang="en-US" sz="1600" dirty="0"/>
              <a:t>https://www.bing.com/images/search?view=detailV2&amp;ccid=1dY0cCGZ&amp;id=EC859002677AFC2D83801C33D15FF34C892C2965&amp;thid=OIP.1dY0cCGZoCUHx_cyfPtJKQHaEh&amp;mediaurl=https%3a%2f%2fi.stack.imgur.com%2fUr0ol.gif&amp;cdnurl=https%3a%2f%2fth.bing.com%2fth%2fid%2fR.d5d634702199a02507c7f7327cfb4929%3frik%3dZSksiUzzX9EzHA%26pid%3dImgRaw%26r%3d0&amp;exph=453&amp;expw=742&amp;q=supersymmetry+physics+unification&amp;simid=607995978586073270&amp;FORM=IRPRST&amp;ck=F291DCB8C9FE291C50EB41149576C84D&amp;selectedIndex=1&amp;ajaxhist=0&amp;ajaxserp=0</a:t>
            </a:r>
          </a:p>
        </p:txBody>
      </p:sp>
    </p:spTree>
    <p:extLst>
      <p:ext uri="{BB962C8B-B14F-4D97-AF65-F5344CB8AC3E}">
        <p14:creationId xmlns:p14="http://schemas.microsoft.com/office/powerpoint/2010/main" val="806531979"/>
      </p:ext>
    </p:extLst>
  </p:cSld>
  <p:clrMapOvr>
    <a:masterClrMapping/>
  </p:clrMapOvr>
  <p:transition advTm="328"/>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Suggested Reading</a:t>
            </a:r>
          </a:p>
        </p:txBody>
      </p:sp>
      <p:sp>
        <p:nvSpPr>
          <p:cNvPr id="3" name="Content Placeholder 2"/>
          <p:cNvSpPr>
            <a:spLocks noGrp="1"/>
          </p:cNvSpPr>
          <p:nvPr>
            <p:ph idx="1"/>
          </p:nvPr>
        </p:nvSpPr>
        <p:spPr/>
        <p:txBody>
          <a:bodyPr>
            <a:normAutofit fontScale="92500"/>
          </a:bodyPr>
          <a:lstStyle/>
          <a:p>
            <a:r>
              <a:rPr lang="en-US" dirty="0"/>
              <a:t>Warped Passages, by Lisa Randall.</a:t>
            </a:r>
          </a:p>
          <a:p>
            <a:pPr lvl="1"/>
            <a:r>
              <a:rPr lang="en-US" dirty="0"/>
              <a:t>She was the first tenured woman in the Princeton University physics department and the first tenured female theoretical physicist at MIT and Harvard University.</a:t>
            </a:r>
          </a:p>
          <a:p>
            <a:pPr lvl="1"/>
            <a:r>
              <a:rPr lang="en-US" dirty="0"/>
              <a:t>Her specialty is creating mathematical models of new concepts in physics, often involving higher dimensions.</a:t>
            </a:r>
          </a:p>
          <a:p>
            <a:pPr lvl="1"/>
            <a:r>
              <a:rPr lang="en-US" dirty="0"/>
              <a:t>Watch the video of her being interviewed on PBS by Charlie Rose at https://www.bing.com/videos/search?q=charlie+rose+lisa+randall&amp;docid=608053191829829065&amp;mid=29346367960FABEA3CE529346367960FABEA3CE5&amp;view=detail&amp;FORM=VIRE</a:t>
            </a:r>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49</a:t>
            </a:fld>
            <a:endParaRPr lang="en-US"/>
          </a:p>
        </p:txBody>
      </p:sp>
    </p:spTree>
  </p:cSld>
  <p:clrMapOvr>
    <a:masterClrMapping/>
  </p:clrMapOvr>
  <p:transition advTm="343"/>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a:t>Disclaimer</a:t>
            </a:r>
          </a:p>
        </p:txBody>
      </p:sp>
      <p:sp>
        <p:nvSpPr>
          <p:cNvPr id="3" name="Content Placeholder 2"/>
          <p:cNvSpPr>
            <a:spLocks noGrp="1"/>
          </p:cNvSpPr>
          <p:nvPr>
            <p:ph idx="1"/>
          </p:nvPr>
        </p:nvSpPr>
        <p:spPr>
          <a:xfrm>
            <a:off x="457200" y="1447800"/>
            <a:ext cx="8229600" cy="4876800"/>
          </a:xfrm>
        </p:spPr>
        <p:txBody>
          <a:bodyPr>
            <a:normAutofit lnSpcReduction="10000"/>
          </a:bodyPr>
          <a:lstStyle/>
          <a:p>
            <a:pPr>
              <a:lnSpc>
                <a:spcPct val="90000"/>
              </a:lnSpc>
            </a:pPr>
            <a:r>
              <a:rPr lang="en-US" sz="2400" dirty="0"/>
              <a:t>We’re going to be talking about string theory. And that’s all it is at this point, a </a:t>
            </a:r>
            <a:r>
              <a:rPr lang="en-US" sz="2400" i="1" dirty="0"/>
              <a:t>theory</a:t>
            </a:r>
            <a:r>
              <a:rPr lang="en-US" sz="2400" dirty="0"/>
              <a:t>, not a </a:t>
            </a:r>
            <a:r>
              <a:rPr lang="en-US" sz="2400" i="1" dirty="0"/>
              <a:t>fact</a:t>
            </a:r>
            <a:r>
              <a:rPr lang="en-US" sz="2400" dirty="0"/>
              <a:t>.</a:t>
            </a:r>
          </a:p>
          <a:p>
            <a:pPr>
              <a:lnSpc>
                <a:spcPct val="90000"/>
              </a:lnSpc>
            </a:pPr>
            <a:r>
              <a:rPr lang="en-US" sz="2400" dirty="0"/>
              <a:t>Still, as we’ll see, we have compelling reasons for believing that it’s something worth investigating.</a:t>
            </a:r>
          </a:p>
          <a:p>
            <a:pPr>
              <a:lnSpc>
                <a:spcPct val="90000"/>
              </a:lnSpc>
            </a:pPr>
            <a:r>
              <a:rPr lang="en-US" sz="2400" dirty="0"/>
              <a:t>People were hoping that the Large Hadron Collider (LHC) would detect signs that string theory (or at least its underpinning, supersymmetry – see later) was true. But so far no smoking gun. But there has also been no evidence that disproves string theory.</a:t>
            </a:r>
          </a:p>
          <a:p>
            <a:pPr>
              <a:lnSpc>
                <a:spcPct val="90000"/>
              </a:lnSpc>
            </a:pPr>
            <a:r>
              <a:rPr lang="en-US" sz="2400" dirty="0"/>
              <a:t>Do I personally believe in string theory? Well, I don’t have the expertise to be competent to judge whether or not it’s truly likely to be true.</a:t>
            </a:r>
          </a:p>
          <a:p>
            <a:pPr>
              <a:lnSpc>
                <a:spcPct val="90000"/>
              </a:lnSpc>
            </a:pPr>
            <a:r>
              <a:rPr lang="en-US" sz="2400" dirty="0"/>
              <a:t>And while I like the theory a lot, I have a sneaking suspicion that it may turn out to be another effective theory (see later).</a:t>
            </a:r>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5</a:t>
            </a:fld>
            <a:endParaRPr lang="en-US"/>
          </a:p>
        </p:txBody>
      </p:sp>
    </p:spTree>
  </p:cSld>
  <p:clrMapOvr>
    <a:masterClrMapping/>
  </p:clrMapOvr>
  <p:transition advTm="328"/>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Suggested Reading /Viewing</a:t>
            </a:r>
          </a:p>
        </p:txBody>
      </p:sp>
      <p:sp>
        <p:nvSpPr>
          <p:cNvPr id="3" name="Content Placeholder 2"/>
          <p:cNvSpPr>
            <a:spLocks noGrp="1"/>
          </p:cNvSpPr>
          <p:nvPr>
            <p:ph idx="1"/>
          </p:nvPr>
        </p:nvSpPr>
        <p:spPr/>
        <p:txBody>
          <a:bodyPr>
            <a:normAutofit lnSpcReduction="10000"/>
          </a:bodyPr>
          <a:lstStyle/>
          <a:p>
            <a:r>
              <a:rPr lang="en-US" dirty="0"/>
              <a:t>The Elegant Universe, by Brian Greene.</a:t>
            </a:r>
          </a:p>
          <a:p>
            <a:pPr lvl="1"/>
            <a:r>
              <a:rPr lang="en-US" dirty="0"/>
              <a:t>A very readable introduction to modern string theory. It gets a bit technical when he talks about his (to him) big discovery, but you forgive a lot when the rest of the book is this good.</a:t>
            </a:r>
          </a:p>
          <a:p>
            <a:r>
              <a:rPr lang="en-US" dirty="0"/>
              <a:t>The Fabric of the Cosmos, by Brian Greene.</a:t>
            </a:r>
          </a:p>
          <a:p>
            <a:pPr lvl="1"/>
            <a:r>
              <a:rPr lang="en-US" dirty="0"/>
              <a:t>Like his previous book, but not limited to just string theory.</a:t>
            </a:r>
          </a:p>
          <a:p>
            <a:r>
              <a:rPr lang="en-US" dirty="0"/>
              <a:t>https://www.youtube.com/watch?v=YtdE662eY_M</a:t>
            </a:r>
          </a:p>
          <a:p>
            <a:r>
              <a:rPr lang="en-US" dirty="0"/>
              <a:t>https://www.bing.com/videos/search?q=Nova+Elegant+Universe&amp;FORM=VDMHRS</a:t>
            </a:r>
          </a:p>
          <a:p>
            <a:pPr lvl="1"/>
            <a:endParaRPr lang="en-US" dirty="0"/>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50</a:t>
            </a:fld>
            <a:endParaRPr lang="en-US"/>
          </a:p>
        </p:txBody>
      </p:sp>
    </p:spTree>
  </p:cSld>
  <p:clrMapOvr>
    <a:masterClrMapping/>
  </p:clrMapOvr>
  <p:transition advTm="296"/>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Suggested Reading</a:t>
            </a:r>
          </a:p>
        </p:txBody>
      </p:sp>
      <p:sp>
        <p:nvSpPr>
          <p:cNvPr id="3" name="Content Placeholder 2"/>
          <p:cNvSpPr>
            <a:spLocks noGrp="1"/>
          </p:cNvSpPr>
          <p:nvPr>
            <p:ph idx="1"/>
          </p:nvPr>
        </p:nvSpPr>
        <p:spPr/>
        <p:txBody>
          <a:bodyPr>
            <a:normAutofit/>
          </a:bodyPr>
          <a:lstStyle/>
          <a:p>
            <a:pPr lvl="1"/>
            <a:r>
              <a:rPr lang="en-US" dirty="0"/>
              <a:t>The Road to Reality, by Sir Roger Penrose.</a:t>
            </a:r>
          </a:p>
          <a:p>
            <a:pPr lvl="2"/>
            <a:r>
              <a:rPr lang="en-US" dirty="0"/>
              <a:t>At over 1,000 pages, this is an absolutely amazingly comprehensive book on practically all aspects of particle physics, cosmology, quantum mechanics and more.</a:t>
            </a:r>
          </a:p>
          <a:p>
            <a:pPr lvl="2"/>
            <a:r>
              <a:rPr lang="en-US" dirty="0"/>
              <a:t>There’s lots of readable prose, but there’s also a lot of mathematics thrown in for those who can handle it.</a:t>
            </a:r>
          </a:p>
          <a:p>
            <a:pPr lvl="2"/>
            <a:r>
              <a:rPr lang="en-US" dirty="0"/>
              <a:t>But even if you can’t hack the math, there are enough fascinating nuggets in the prose that it’s a treasure trove of information for the physics enthusiast.</a:t>
            </a:r>
          </a:p>
          <a:p>
            <a:pPr lvl="2"/>
            <a:r>
              <a:rPr lang="en-US" dirty="0"/>
              <a:t>Chapter 31 is entitled “Supersymmetry, supra-dimensionality and strings”.</a:t>
            </a:r>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51</a:t>
            </a:fld>
            <a:endParaRPr lang="en-US"/>
          </a:p>
        </p:txBody>
      </p:sp>
    </p:spTree>
  </p:cSld>
  <p:clrMapOvr>
    <a:masterClrMapping/>
  </p:clrMapOvr>
  <p:transition advTm="312"/>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Suggested Reading</a:t>
            </a:r>
          </a:p>
        </p:txBody>
      </p:sp>
      <p:sp>
        <p:nvSpPr>
          <p:cNvPr id="3" name="Content Placeholder 2"/>
          <p:cNvSpPr>
            <a:spLocks noGrp="1"/>
          </p:cNvSpPr>
          <p:nvPr>
            <p:ph idx="1"/>
          </p:nvPr>
        </p:nvSpPr>
        <p:spPr/>
        <p:txBody>
          <a:bodyPr>
            <a:normAutofit/>
          </a:bodyPr>
          <a:lstStyle/>
          <a:p>
            <a:pPr lvl="1"/>
            <a:r>
              <a:rPr lang="en-US" dirty="0"/>
              <a:t>Flatland, by Edwin A. Abbot</a:t>
            </a:r>
          </a:p>
          <a:p>
            <a:pPr lvl="2"/>
            <a:r>
              <a:rPr lang="en-US" dirty="0"/>
              <a:t>A classic, written in 1884. It tries to help us (more or less) 3-dimensional beings understand the 4</a:t>
            </a:r>
            <a:r>
              <a:rPr lang="en-US" baseline="30000" dirty="0"/>
              <a:t>th</a:t>
            </a:r>
            <a:r>
              <a:rPr lang="en-US" dirty="0"/>
              <a:t> dimension by imagining how a 2-D being might envision a 3-D world.</a:t>
            </a:r>
          </a:p>
          <a:p>
            <a:pPr lvl="1"/>
            <a:r>
              <a:rPr lang="en-US" dirty="0" err="1"/>
              <a:t>Sphereland</a:t>
            </a:r>
            <a:r>
              <a:rPr lang="en-US" dirty="0"/>
              <a:t>, by </a:t>
            </a:r>
            <a:r>
              <a:rPr lang="en-US" dirty="0" err="1"/>
              <a:t>Dionys</a:t>
            </a:r>
            <a:r>
              <a:rPr lang="en-US" dirty="0"/>
              <a:t> Burger</a:t>
            </a:r>
          </a:p>
          <a:p>
            <a:pPr lvl="2"/>
            <a:r>
              <a:rPr lang="en-US" dirty="0"/>
              <a:t>A pastiche sequel to Flatland, written in 1965.</a:t>
            </a:r>
          </a:p>
          <a:p>
            <a:pPr lvl="2"/>
            <a:r>
              <a:rPr lang="en-US" dirty="0"/>
              <a:t>Set in Flatland, it introduces us to the concept of curved space (e.g. their scientists find out that the sum of the angles in a triangle is &gt; 180º).</a:t>
            </a:r>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52</a:t>
            </a:fld>
            <a:endParaRPr lang="en-US"/>
          </a:p>
        </p:txBody>
      </p:sp>
    </p:spTree>
  </p:cSld>
  <p:clrMapOvr>
    <a:masterClrMapping/>
  </p:clrMapOvr>
  <p:transition advTm="297"/>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Suggested Reading/Viewing</a:t>
            </a:r>
          </a:p>
        </p:txBody>
      </p:sp>
      <p:sp>
        <p:nvSpPr>
          <p:cNvPr id="3" name="Content Placeholder 2"/>
          <p:cNvSpPr>
            <a:spLocks noGrp="1"/>
          </p:cNvSpPr>
          <p:nvPr>
            <p:ph idx="1"/>
          </p:nvPr>
        </p:nvSpPr>
        <p:spPr/>
        <p:txBody>
          <a:bodyPr>
            <a:normAutofit fontScale="92500"/>
          </a:bodyPr>
          <a:lstStyle/>
          <a:p>
            <a:r>
              <a:rPr lang="en-US" dirty="0"/>
              <a:t>The Cosmic Landscape (String Theory and the Illusion of Intelligent Design), by Leonard Susskind.</a:t>
            </a:r>
          </a:p>
          <a:p>
            <a:pPr lvl="1"/>
            <a:r>
              <a:rPr lang="en-US" dirty="0"/>
              <a:t>Susskind is one of the originators of string theory. In this book he talks widely about extra dimensions, </a:t>
            </a:r>
            <a:r>
              <a:rPr lang="en-US" dirty="0" err="1"/>
              <a:t>Calabi-Yau</a:t>
            </a:r>
            <a:r>
              <a:rPr lang="en-US" dirty="0"/>
              <a:t> spaces, </a:t>
            </a:r>
            <a:r>
              <a:rPr lang="en-US" dirty="0" err="1"/>
              <a:t>branes</a:t>
            </a:r>
            <a:r>
              <a:rPr lang="en-US" dirty="0"/>
              <a:t>, the Anthropic Principle, etc, etc, etc.</a:t>
            </a:r>
          </a:p>
          <a:p>
            <a:pPr lvl="2"/>
            <a:r>
              <a:rPr lang="en-US" dirty="0"/>
              <a:t>YouTube has many of Susskind’s lectures at Stanford. Just search it for </a:t>
            </a:r>
            <a:r>
              <a:rPr lang="en-US" i="1" dirty="0"/>
              <a:t>Susskind</a:t>
            </a:r>
            <a:r>
              <a:rPr lang="en-US" dirty="0"/>
              <a:t>. Note that most of these are university-level lectures, but you can probably get some ideas from them.</a:t>
            </a:r>
          </a:p>
          <a:p>
            <a:pPr lvl="2"/>
            <a:r>
              <a:rPr lang="en-US" dirty="0"/>
              <a:t>His lectures are also available on iTunes.</a:t>
            </a:r>
          </a:p>
          <a:p>
            <a:pPr lvl="2"/>
            <a:r>
              <a:rPr lang="en-US" dirty="0"/>
              <a:t>See https://www.youtube.com/playlist?list=PL6i60qoDQhQGaGbbg-4aSwXJvxOqO6o5e for a list of them, including 10 lectures on </a:t>
            </a:r>
            <a:r>
              <a:rPr lang="en-US" i="1" dirty="0"/>
              <a:t>String Theory and M-Theory</a:t>
            </a:r>
            <a:endParaRPr lang="en-US" dirty="0"/>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53</a:t>
            </a:fld>
            <a:endParaRPr lang="en-US"/>
          </a:p>
        </p:txBody>
      </p:sp>
    </p:spTree>
  </p:cSld>
  <p:clrMapOvr>
    <a:masterClrMapping/>
  </p:clrMapOvr>
  <p:transition advTm="281"/>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Suggested Reading</a:t>
            </a:r>
          </a:p>
        </p:txBody>
      </p:sp>
      <p:sp>
        <p:nvSpPr>
          <p:cNvPr id="3" name="Content Placeholder 2"/>
          <p:cNvSpPr>
            <a:spLocks noGrp="1"/>
          </p:cNvSpPr>
          <p:nvPr>
            <p:ph idx="1"/>
          </p:nvPr>
        </p:nvSpPr>
        <p:spPr/>
        <p:txBody>
          <a:bodyPr>
            <a:normAutofit/>
          </a:bodyPr>
          <a:lstStyle/>
          <a:p>
            <a:r>
              <a:rPr lang="en-US" sz="2600" dirty="0"/>
              <a:t>The Shape of Inner Space: String Theory and the Geometry of the Universe's Hidden Dimensions, by </a:t>
            </a:r>
            <a:r>
              <a:rPr lang="en-US" sz="2600" dirty="0" err="1"/>
              <a:t>Shing</a:t>
            </a:r>
            <a:r>
              <a:rPr lang="en-US" sz="2600" dirty="0"/>
              <a:t>-Tung </a:t>
            </a:r>
            <a:r>
              <a:rPr lang="en-US" sz="2600" dirty="0" err="1"/>
              <a:t>Yau</a:t>
            </a:r>
            <a:r>
              <a:rPr lang="en-US" sz="2600" dirty="0"/>
              <a:t>.</a:t>
            </a:r>
          </a:p>
          <a:p>
            <a:pPr lvl="1"/>
            <a:r>
              <a:rPr lang="en-US" sz="2200" dirty="0"/>
              <a:t>As in </a:t>
            </a:r>
            <a:r>
              <a:rPr lang="en-US" sz="2200" dirty="0" err="1"/>
              <a:t>Calabi-</a:t>
            </a:r>
            <a:r>
              <a:rPr lang="en-US" sz="2200" u="sng" dirty="0" err="1"/>
              <a:t>Yau</a:t>
            </a:r>
            <a:endParaRPr lang="en-US" sz="2200" dirty="0"/>
          </a:p>
          <a:p>
            <a:pPr lvl="1"/>
            <a:r>
              <a:rPr lang="en-US" sz="2200" dirty="0"/>
              <a:t>Not the best written popular science book I’ve ever read. Probably best obtained from the library.</a:t>
            </a:r>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Suggested Reading</a:t>
            </a:r>
          </a:p>
        </p:txBody>
      </p:sp>
      <p:sp>
        <p:nvSpPr>
          <p:cNvPr id="3" name="Content Placeholder 2"/>
          <p:cNvSpPr>
            <a:spLocks noGrp="1"/>
          </p:cNvSpPr>
          <p:nvPr>
            <p:ph idx="1"/>
          </p:nvPr>
        </p:nvSpPr>
        <p:spPr/>
        <p:txBody>
          <a:bodyPr/>
          <a:lstStyle/>
          <a:p>
            <a:r>
              <a:rPr lang="en-US" dirty="0"/>
              <a:t>The Trouble With Physics, by Lee </a:t>
            </a:r>
            <a:r>
              <a:rPr lang="en-US" dirty="0" err="1"/>
              <a:t>Smolin</a:t>
            </a:r>
            <a:endParaRPr lang="en-US" dirty="0"/>
          </a:p>
          <a:p>
            <a:pPr lvl="1"/>
            <a:r>
              <a:rPr lang="en-US" dirty="0"/>
              <a:t>The other point of view. There are other candidates for a quantum theory of gravity (</a:t>
            </a:r>
            <a:r>
              <a:rPr lang="en-US"/>
              <a:t>such as Causal </a:t>
            </a:r>
            <a:r>
              <a:rPr lang="en-US" dirty="0"/>
              <a:t>Dynamic Triangulations and </a:t>
            </a:r>
            <a:r>
              <a:rPr lang="en-US" dirty="0" err="1"/>
              <a:t>Smolin’s</a:t>
            </a:r>
            <a:r>
              <a:rPr lang="en-US" dirty="0"/>
              <a:t> own Loop Quantum Gravity), which need only 4 dimensions.</a:t>
            </a:r>
          </a:p>
          <a:p>
            <a:pPr lvl="1"/>
            <a:r>
              <a:rPr lang="en-US" dirty="0"/>
              <a:t>This book explores the weaknesses of string theory and criticizes the academic world for being too “faddish” on the subject, and discouraging research into alternatives.</a:t>
            </a:r>
          </a:p>
          <a:p>
            <a:pPr lvl="1"/>
            <a:r>
              <a:rPr lang="en-US" dirty="0"/>
              <a:t>As with all (well, most) of </a:t>
            </a:r>
            <a:r>
              <a:rPr lang="en-US" dirty="0" err="1"/>
              <a:t>Smolin’s</a:t>
            </a:r>
            <a:r>
              <a:rPr lang="en-US" dirty="0"/>
              <a:t> books, it’s well written and interesting.</a:t>
            </a:r>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Presentation</a:t>
            </a:r>
          </a:p>
        </p:txBody>
      </p:sp>
      <p:sp>
        <p:nvSpPr>
          <p:cNvPr id="3" name="Content Placeholder 2"/>
          <p:cNvSpPr>
            <a:spLocks noGrp="1"/>
          </p:cNvSpPr>
          <p:nvPr>
            <p:ph idx="1"/>
          </p:nvPr>
        </p:nvSpPr>
        <p:spPr/>
        <p:txBody>
          <a:bodyPr/>
          <a:lstStyle/>
          <a:p>
            <a:r>
              <a:rPr lang="en-US" dirty="0"/>
              <a:t>You can find it at http://lrs5.net/FTPData/Science/</a:t>
            </a:r>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56</a:t>
            </a:fld>
            <a:endParaRPr lang="en-US"/>
          </a:p>
        </p:txBody>
      </p:sp>
    </p:spTree>
    <p:extLst>
      <p:ext uri="{BB962C8B-B14F-4D97-AF65-F5344CB8AC3E}">
        <p14:creationId xmlns:p14="http://schemas.microsoft.com/office/powerpoint/2010/main" val="39329351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Thank You</a:t>
            </a:r>
          </a:p>
        </p:txBody>
      </p:sp>
      <p:sp>
        <p:nvSpPr>
          <p:cNvPr id="3" name="Content Placeholder 2"/>
          <p:cNvSpPr>
            <a:spLocks noGrp="1"/>
          </p:cNvSpPr>
          <p:nvPr>
            <p:ph idx="1"/>
          </p:nvPr>
        </p:nvSpPr>
        <p:spPr/>
        <p:txBody>
          <a:bodyPr>
            <a:normAutofit/>
          </a:bodyPr>
          <a:lstStyle/>
          <a:p>
            <a:endParaRPr lang="en-US" sz="5000" dirty="0">
              <a:solidFill>
                <a:schemeClr val="tx2"/>
              </a:solidFill>
              <a:latin typeface="+mj-lt"/>
              <a:ea typeface="+mj-ea"/>
              <a:cs typeface="+mj-cs"/>
            </a:endParaRPr>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57</a:t>
            </a:fld>
            <a:endParaRPr lang="en-US"/>
          </a:p>
        </p:txBody>
      </p:sp>
    </p:spTree>
    <p:extLst>
      <p:ext uri="{BB962C8B-B14F-4D97-AF65-F5344CB8AC3E}">
        <p14:creationId xmlns:p14="http://schemas.microsoft.com/office/powerpoint/2010/main" val="1335452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Questions</a:t>
            </a:r>
            <a:br>
              <a:rPr lang="en-US" dirty="0"/>
            </a:br>
            <a:r>
              <a:rPr lang="en-US" dirty="0"/>
              <a:t>During the Presentation</a:t>
            </a:r>
          </a:p>
        </p:txBody>
      </p:sp>
      <p:sp>
        <p:nvSpPr>
          <p:cNvPr id="3" name="Content Placeholder 2"/>
          <p:cNvSpPr>
            <a:spLocks noGrp="1"/>
          </p:cNvSpPr>
          <p:nvPr>
            <p:ph idx="1"/>
          </p:nvPr>
        </p:nvSpPr>
        <p:spPr/>
        <p:txBody>
          <a:bodyPr>
            <a:normAutofit/>
          </a:bodyPr>
          <a:lstStyle/>
          <a:p>
            <a:pPr>
              <a:lnSpc>
                <a:spcPct val="90000"/>
              </a:lnSpc>
            </a:pPr>
            <a:r>
              <a:rPr lang="en-US" sz="2400" dirty="0"/>
              <a:t>I will certainly entertain questions being asked during the talk.</a:t>
            </a:r>
          </a:p>
          <a:p>
            <a:pPr>
              <a:lnSpc>
                <a:spcPct val="90000"/>
              </a:lnSpc>
            </a:pPr>
            <a:r>
              <a:rPr lang="en-US" sz="2400" dirty="0"/>
              <a:t>But we have a lot of ground to cover (over 50 slides) and if the answers take too long, or get too far afield, we’ll make a note of the question and field it after the presentation. So please understand if I try to stay on topic.</a:t>
            </a:r>
          </a:p>
          <a:p>
            <a:pPr>
              <a:lnSpc>
                <a:spcPct val="90000"/>
              </a:lnSpc>
            </a:pPr>
            <a:r>
              <a:rPr lang="en-US" sz="2400" dirty="0"/>
              <a:t>The questions I’m most likely to answer are along the lines of “I didn’t understand that”, or “Could you go over that again, please”, and so forth.</a:t>
            </a:r>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6</a:t>
            </a:fld>
            <a:endParaRPr lang="en-US"/>
          </a:p>
        </p:txBody>
      </p:sp>
    </p:spTree>
    <p:extLst>
      <p:ext uri="{BB962C8B-B14F-4D97-AF65-F5344CB8AC3E}">
        <p14:creationId xmlns:p14="http://schemas.microsoft.com/office/powerpoint/2010/main" val="699299722"/>
      </p:ext>
    </p:extLst>
  </p:cSld>
  <p:clrMapOvr>
    <a:masterClrMapping/>
  </p:clrMapOvr>
  <p:transition advTm="328"/>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Look Anywhere Else?</a:t>
            </a:r>
          </a:p>
        </p:txBody>
      </p:sp>
      <p:sp>
        <p:nvSpPr>
          <p:cNvPr id="3" name="Content Placeholder 2"/>
          <p:cNvSpPr>
            <a:spLocks noGrp="1"/>
          </p:cNvSpPr>
          <p:nvPr>
            <p:ph idx="1"/>
          </p:nvPr>
        </p:nvSpPr>
        <p:spPr/>
        <p:txBody>
          <a:bodyPr>
            <a:normAutofit fontScale="92500"/>
          </a:bodyPr>
          <a:lstStyle/>
          <a:p>
            <a:pPr>
              <a:lnSpc>
                <a:spcPct val="90000"/>
              </a:lnSpc>
            </a:pPr>
            <a:r>
              <a:rPr lang="en-US" sz="2400" dirty="0"/>
              <a:t>Our current best model of the universe is the “Standard Model”.</a:t>
            </a:r>
          </a:p>
          <a:p>
            <a:pPr>
              <a:lnSpc>
                <a:spcPct val="90000"/>
              </a:lnSpc>
            </a:pPr>
            <a:r>
              <a:rPr lang="en-US" sz="2400" dirty="0"/>
              <a:t>Understanding the universe this way has led to many features of modern life. To name just one, the computer you’re viewing this on!</a:t>
            </a:r>
          </a:p>
          <a:p>
            <a:pPr>
              <a:lnSpc>
                <a:spcPct val="90000"/>
              </a:lnSpc>
            </a:pPr>
            <a:r>
              <a:rPr lang="en-US" sz="2400" dirty="0"/>
              <a:t>But the Standard Model currently can’t answer many questions, such as What is dark matter, or Why do fundamental particles (e.g. the electron) have the masses they do? </a:t>
            </a:r>
          </a:p>
          <a:p>
            <a:pPr>
              <a:lnSpc>
                <a:spcPct val="90000"/>
              </a:lnSpc>
            </a:pPr>
            <a:r>
              <a:rPr lang="en-US" sz="2400" dirty="0"/>
              <a:t>Most importantly, the current two crown jewels of physics, Quantum Theory and General Relativity, are incompatible.</a:t>
            </a:r>
          </a:p>
          <a:p>
            <a:pPr lvl="1">
              <a:lnSpc>
                <a:spcPct val="90000"/>
              </a:lnSpc>
            </a:pPr>
            <a:r>
              <a:rPr lang="en-US" sz="2200" dirty="0"/>
              <a:t>For example, GR is an equation of “classical” physics and assumes (for example), that space and time are continuous, not quantized.</a:t>
            </a:r>
          </a:p>
          <a:p>
            <a:pPr>
              <a:lnSpc>
                <a:spcPct val="90000"/>
              </a:lnSpc>
            </a:pPr>
            <a:r>
              <a:rPr lang="en-US" sz="2400" dirty="0"/>
              <a:t>String theory is an attempt to reconcile the two.</a:t>
            </a:r>
          </a:p>
          <a:p>
            <a:pPr>
              <a:lnSpc>
                <a:spcPct val="90000"/>
              </a:lnSpc>
            </a:pPr>
            <a:r>
              <a:rPr lang="en-US" sz="2400" dirty="0"/>
              <a:t>There are other attempts. See </a:t>
            </a:r>
            <a:r>
              <a:rPr lang="en-US" sz="1600" b="0" i="0" dirty="0">
                <a:solidFill>
                  <a:srgbClr val="006621"/>
                </a:solidFill>
                <a:effectLst/>
                <a:latin typeface="Roboto" panose="02000000000000000000" pitchFamily="2" charset="0"/>
              </a:rPr>
              <a:t>https://en.wikipedia.org/wiki/Quantum_gravity</a:t>
            </a:r>
            <a:endParaRPr lang="en-US" sz="2400" dirty="0"/>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fld id="{3DE0F67F-B49E-4E6E-9C05-4DA36DA6DA4C}" type="slidenum">
              <a:rPr lang="en-US" smtClean="0"/>
              <a:pPr/>
              <a:t>7</a:t>
            </a:fld>
            <a:endParaRPr lang="en-US"/>
          </a:p>
        </p:txBody>
      </p:sp>
    </p:spTree>
    <p:extLst>
      <p:ext uri="{BB962C8B-B14F-4D97-AF65-F5344CB8AC3E}">
        <p14:creationId xmlns:p14="http://schemas.microsoft.com/office/powerpoint/2010/main" val="1010980557"/>
      </p:ext>
    </p:extLst>
  </p:cSld>
  <p:clrMapOvr>
    <a:masterClrMapping/>
  </p:clrMapOvr>
  <p:transition advTm="328"/>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Many Dimensions</a:t>
            </a:r>
            <a:br>
              <a:rPr lang="en-US" dirty="0"/>
            </a:br>
            <a:r>
              <a:rPr lang="en-US" dirty="0"/>
              <a:t>Are There in the Universe?</a:t>
            </a:r>
          </a:p>
        </p:txBody>
      </p:sp>
      <p:sp>
        <p:nvSpPr>
          <p:cNvPr id="3" name="Content Placeholder 2"/>
          <p:cNvSpPr>
            <a:spLocks noGrp="1"/>
          </p:cNvSpPr>
          <p:nvPr>
            <p:ph idx="1"/>
          </p:nvPr>
        </p:nvSpPr>
        <p:spPr/>
        <p:txBody>
          <a:bodyPr>
            <a:normAutofit/>
          </a:bodyPr>
          <a:lstStyle/>
          <a:p>
            <a:pPr>
              <a:lnSpc>
                <a:spcPct val="90000"/>
              </a:lnSpc>
            </a:pPr>
            <a:r>
              <a:rPr lang="en-US" sz="2400" dirty="0"/>
              <a:t>Audience poll…</a:t>
            </a:r>
          </a:p>
          <a:p>
            <a:pPr>
              <a:lnSpc>
                <a:spcPct val="90000"/>
              </a:lnSpc>
            </a:pPr>
            <a:endParaRPr lang="en-US" sz="2400" dirty="0"/>
          </a:p>
          <a:p>
            <a:pPr>
              <a:lnSpc>
                <a:spcPct val="90000"/>
              </a:lnSpc>
            </a:pPr>
            <a:r>
              <a:rPr lang="en-US" sz="2400" dirty="0"/>
              <a:t>How many spatial (i.e. not including time) dimensions do you think there are?</a:t>
            </a:r>
          </a:p>
          <a:p>
            <a:pPr>
              <a:lnSpc>
                <a:spcPct val="90000"/>
              </a:lnSpc>
            </a:pPr>
            <a:endParaRPr lang="en-US" sz="2400" dirty="0"/>
          </a:p>
          <a:p>
            <a:pPr>
              <a:lnSpc>
                <a:spcPct val="90000"/>
              </a:lnSpc>
            </a:pPr>
            <a:r>
              <a:rPr lang="en-US" sz="2400" dirty="0"/>
              <a:t>I just knew someone was going to say 42!</a:t>
            </a:r>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pPr marL="171450" indent="-171450">
              <a:buFont typeface="Wingdings" panose="05000000000000000000" pitchFamily="2" charset="2"/>
              <a:buChar char="Ø"/>
            </a:pPr>
            <a:fld id="{3DE0F67F-B49E-4E6E-9C05-4DA36DA6DA4C}" type="slidenum">
              <a:rPr lang="en-US" smtClean="0"/>
              <a:pPr marL="171450" indent="-171450">
                <a:buFont typeface="Wingdings" panose="05000000000000000000" pitchFamily="2" charset="2"/>
                <a:buChar char="Ø"/>
              </a:pPr>
              <a:t>8</a:t>
            </a:fld>
            <a:endParaRPr lang="en-US"/>
          </a:p>
        </p:txBody>
      </p:sp>
    </p:spTree>
    <p:custDataLst>
      <p:tags r:id="rId1"/>
    </p:custDataLst>
  </p:cSld>
  <p:clrMapOvr>
    <a:masterClrMapping/>
  </p:clrMapOvr>
  <p:transition advTm="98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Relativity</a:t>
            </a:r>
          </a:p>
        </p:txBody>
      </p:sp>
      <p:sp>
        <p:nvSpPr>
          <p:cNvPr id="3" name="Content Placeholder 2"/>
          <p:cNvSpPr>
            <a:spLocks noGrp="1"/>
          </p:cNvSpPr>
          <p:nvPr>
            <p:ph idx="1"/>
          </p:nvPr>
        </p:nvSpPr>
        <p:spPr/>
        <p:txBody>
          <a:bodyPr>
            <a:normAutofit fontScale="85000" lnSpcReduction="10000"/>
          </a:bodyPr>
          <a:lstStyle/>
          <a:p>
            <a:r>
              <a:rPr lang="en-US" sz="2800" dirty="0"/>
              <a:t>In 1905, Einstein published his Special Theory of Relativity.</a:t>
            </a:r>
          </a:p>
          <a:p>
            <a:pPr marL="548640" lvl="2" indent="-274320">
              <a:buClr>
                <a:schemeClr val="accent3"/>
              </a:buClr>
              <a:buSzPct val="95000"/>
            </a:pPr>
            <a:r>
              <a:rPr lang="en-US" sz="2500" dirty="0"/>
              <a:t>“Special” because it limited itself to the special case of objects moving in a straight line with constant velocity.</a:t>
            </a:r>
          </a:p>
          <a:p>
            <a:pPr marL="548640" lvl="2" indent="-274320">
              <a:buClr>
                <a:schemeClr val="accent3"/>
              </a:buClr>
              <a:buSzPct val="95000"/>
            </a:pPr>
            <a:r>
              <a:rPr lang="en-US" sz="2500" dirty="0"/>
              <a:t>Newton’s concept of fixed space and fixed time were overthrown.</a:t>
            </a:r>
          </a:p>
          <a:p>
            <a:r>
              <a:rPr lang="en-US" sz="2800" dirty="0"/>
              <a:t>In 1915 he finished his General Theory of Relativity.</a:t>
            </a:r>
          </a:p>
          <a:p>
            <a:pPr marL="548640" lvl="2" indent="-274320">
              <a:buClr>
                <a:schemeClr val="accent3"/>
              </a:buClr>
              <a:buSzPct val="95000"/>
            </a:pPr>
            <a:r>
              <a:rPr lang="en-US" sz="2800" dirty="0"/>
              <a:t>“General” because he now was able to analyze the general case in which objects could have non-constant velocity (i.e. they could speed up, slow down or change direction).</a:t>
            </a:r>
          </a:p>
          <a:p>
            <a:pPr marL="548640" lvl="2" indent="-274320">
              <a:buClr>
                <a:schemeClr val="accent3"/>
              </a:buClr>
              <a:buSzPct val="95000"/>
            </a:pPr>
            <a:r>
              <a:rPr lang="en-US" sz="2800" dirty="0"/>
              <a:t>This had the surprising implication that </a:t>
            </a:r>
            <a:r>
              <a:rPr lang="en-US" sz="2800" dirty="0" err="1"/>
              <a:t>spacetime</a:t>
            </a:r>
            <a:r>
              <a:rPr lang="en-US" sz="2800" dirty="0"/>
              <a:t> wasn’t rigid, but could (and must, in the presence of matter) curve.</a:t>
            </a:r>
          </a:p>
        </p:txBody>
      </p:sp>
      <p:sp>
        <p:nvSpPr>
          <p:cNvPr id="4" name="Date Placeholder 3"/>
          <p:cNvSpPr>
            <a:spLocks noGrp="1"/>
          </p:cNvSpPr>
          <p:nvPr>
            <p:ph type="dt" sz="half" idx="10"/>
          </p:nvPr>
        </p:nvSpPr>
        <p:spPr/>
        <p:txBody>
          <a:bodyPr/>
          <a:lstStyle/>
          <a:p>
            <a:r>
              <a:rPr lang="en-US" dirty="0"/>
              <a:t>10/8/2021</a:t>
            </a:r>
          </a:p>
        </p:txBody>
      </p:sp>
      <p:sp>
        <p:nvSpPr>
          <p:cNvPr id="5" name="Slide Number Placeholder 4"/>
          <p:cNvSpPr>
            <a:spLocks noGrp="1"/>
          </p:cNvSpPr>
          <p:nvPr>
            <p:ph type="sldNum" sz="quarter" idx="12"/>
          </p:nvPr>
        </p:nvSpPr>
        <p:spPr/>
        <p:txBody>
          <a:bodyPr/>
          <a:lstStyle/>
          <a:p>
            <a:pPr marL="171450" indent="-171450">
              <a:buFont typeface="Wingdings" panose="05000000000000000000" pitchFamily="2" charset="2"/>
              <a:buChar char="Ø"/>
            </a:pPr>
            <a:fld id="{3DE0F67F-B49E-4E6E-9C05-4DA36DA6DA4C}" type="slidenum">
              <a:rPr lang="en-US" smtClean="0"/>
              <a:pPr marL="171450" indent="-171450">
                <a:buFont typeface="Wingdings" panose="05000000000000000000" pitchFamily="2" charset="2"/>
                <a:buChar char="Ø"/>
              </a:pPr>
              <a:t>9</a:t>
            </a:fld>
            <a:endParaRPr lang="en-US"/>
          </a:p>
        </p:txBody>
      </p:sp>
    </p:spTree>
  </p:cSld>
  <p:clrMapOvr>
    <a:masterClrMapping/>
  </p:clrMapOvr>
  <p:transition advTm="437"/>
</p:sld>
</file>

<file path=ppt/tags/tag1.xml><?xml version="1.0" encoding="utf-8"?>
<p:tagLst xmlns:a="http://schemas.openxmlformats.org/drawingml/2006/main" xmlns:r="http://schemas.openxmlformats.org/officeDocument/2006/relationships" xmlns:p="http://schemas.openxmlformats.org/presentationml/2006/main">
  <p:tag name="TIMING" val="|0.2|0.2"/>
</p:tagLst>
</file>

<file path=ppt/tags/tag2.xml><?xml version="1.0" encoding="utf-8"?>
<p:tagLst xmlns:a="http://schemas.openxmlformats.org/drawingml/2006/main" xmlns:r="http://schemas.openxmlformats.org/officeDocument/2006/relationships" xmlns:p="http://schemas.openxmlformats.org/presentationml/2006/main">
  <p:tag name="TIMING" val="|0.2|0.2"/>
</p:tagLst>
</file>

<file path=ppt/tags/tag3.xml><?xml version="1.0" encoding="utf-8"?>
<p:tagLst xmlns:a="http://schemas.openxmlformats.org/drawingml/2006/main" xmlns:r="http://schemas.openxmlformats.org/officeDocument/2006/relationships" xmlns:p="http://schemas.openxmlformats.org/presentationml/2006/main">
  <p:tag name="TIMING" val="|0.2|0.2"/>
</p:tagLst>
</file>

<file path=ppt/tags/tag4.xml><?xml version="1.0" encoding="utf-8"?>
<p:tagLst xmlns:a="http://schemas.openxmlformats.org/drawingml/2006/main" xmlns:r="http://schemas.openxmlformats.org/officeDocument/2006/relationships" xmlns:p="http://schemas.openxmlformats.org/presentationml/2006/main">
  <p:tag name="TIMING" val="|0.2|0.3|0.6|0.4|0.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31810</TotalTime>
  <Words>5543</Words>
  <Application>Microsoft Office PowerPoint</Application>
  <PresentationFormat>On-screen Show (4:3)</PresentationFormat>
  <Paragraphs>475</Paragraphs>
  <Slides>57</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7" baseType="lpstr">
      <vt:lpstr>Calibri</vt:lpstr>
      <vt:lpstr>Roboto</vt:lpstr>
      <vt:lpstr>Wingdings 2</vt:lpstr>
      <vt:lpstr>Arial</vt:lpstr>
      <vt:lpstr>Cambria Math</vt:lpstr>
      <vt:lpstr>Wingdings</vt:lpstr>
      <vt:lpstr>Constantia</vt:lpstr>
      <vt:lpstr>Flow</vt:lpstr>
      <vt:lpstr>Equation</vt:lpstr>
      <vt:lpstr>Bitmap Image</vt:lpstr>
      <vt:lpstr>Higher   Dimensions Of Space Part 1 of 2  </vt:lpstr>
      <vt:lpstr>My Credentials</vt:lpstr>
      <vt:lpstr>Update Notice</vt:lpstr>
      <vt:lpstr>Big Presentation No-No</vt:lpstr>
      <vt:lpstr>Disclaimer</vt:lpstr>
      <vt:lpstr>Questions During the Presentation</vt:lpstr>
      <vt:lpstr>Why Look Anywhere Else?</vt:lpstr>
      <vt:lpstr>How Many Dimensions Are There in the Universe?</vt:lpstr>
      <vt:lpstr>Relativity</vt:lpstr>
      <vt:lpstr>To Infinity and Back Again  (taking the long way home)</vt:lpstr>
      <vt:lpstr>Theodor Kaluza</vt:lpstr>
      <vt:lpstr>Think About It</vt:lpstr>
      <vt:lpstr>Einstein’s Reaction</vt:lpstr>
      <vt:lpstr>Now Where Did I Misplace that Extra Dimension?</vt:lpstr>
      <vt:lpstr>Is Electric Charge a 5th Dimensional Phenomenon?</vt:lpstr>
      <vt:lpstr>The Bad News</vt:lpstr>
      <vt:lpstr>The Teensy, Weensy Dimension</vt:lpstr>
      <vt:lpstr>String Theory Get the Point?</vt:lpstr>
      <vt:lpstr>Effective Theories – Part 1</vt:lpstr>
      <vt:lpstr>Effective Theories – Part 2</vt:lpstr>
      <vt:lpstr>The Nonsense of Singularities</vt:lpstr>
      <vt:lpstr>Grand Unification?</vt:lpstr>
      <vt:lpstr>String Theory Get the String!</vt:lpstr>
      <vt:lpstr>Fermions and Bosons</vt:lpstr>
      <vt:lpstr>The Original String Theory</vt:lpstr>
      <vt:lpstr>Just a Bit of Symbology</vt:lpstr>
      <vt:lpstr>How Many Dimensions?!?</vt:lpstr>
      <vt:lpstr>Enter Supersymmetry</vt:lpstr>
      <vt:lpstr>Particles and Sparticles</vt:lpstr>
      <vt:lpstr>Failure then Success</vt:lpstr>
      <vt:lpstr>There and Back Again</vt:lpstr>
      <vt:lpstr>Superstring Theory</vt:lpstr>
      <vt:lpstr>We’re Doing Better(?) With the Number of Dimensions</vt:lpstr>
      <vt:lpstr>What Do These Other Dimensions Look Like?</vt:lpstr>
      <vt:lpstr>Picture of a Calabi-Yau Space</vt:lpstr>
      <vt:lpstr>Where Are They?</vt:lpstr>
      <vt:lpstr>Calabi-Yau Spaces – What Good Are They?</vt:lpstr>
      <vt:lpstr>Calabi-Yau Implication #1 The Universe and Goldilocks</vt:lpstr>
      <vt:lpstr>The Anthropic Principle</vt:lpstr>
      <vt:lpstr>Calabi-Yau to the Rescue!</vt:lpstr>
      <vt:lpstr>The Multiverse</vt:lpstr>
      <vt:lpstr>Calabi-Yau Implication #2 Hol(e)y Calabi-Yau!</vt:lpstr>
      <vt:lpstr>String Theory : Generations</vt:lpstr>
      <vt:lpstr>The Elephant in the Room</vt:lpstr>
      <vt:lpstr>Do we have any experimental evidence?</vt:lpstr>
      <vt:lpstr>Perhaps a Hint…</vt:lpstr>
      <vt:lpstr>Electroweak Unification</vt:lpstr>
      <vt:lpstr>Grand Unification Energy</vt:lpstr>
      <vt:lpstr>Suggested Reading</vt:lpstr>
      <vt:lpstr>Suggested Reading /Viewing</vt:lpstr>
      <vt:lpstr>Suggested Reading</vt:lpstr>
      <vt:lpstr>Suggested Reading</vt:lpstr>
      <vt:lpstr>Suggested Reading/Viewing</vt:lpstr>
      <vt:lpstr>Suggested Reading</vt:lpstr>
      <vt:lpstr>Suggested Reading</vt:lpstr>
      <vt:lpstr>This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(and maybe even lower) Dimensions</dc:title>
  <dc:creator>LRS9450</dc:creator>
  <cp:lastModifiedBy>Larry Smith</cp:lastModifiedBy>
  <cp:revision>540</cp:revision>
  <dcterms:created xsi:type="dcterms:W3CDTF">2010-04-25T21:47:59Z</dcterms:created>
  <dcterms:modified xsi:type="dcterms:W3CDTF">2021-10-07T20:33:49Z</dcterms:modified>
</cp:coreProperties>
</file>