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93" r:id="rId3"/>
    <p:sldId id="296" r:id="rId4"/>
    <p:sldId id="303" r:id="rId5"/>
    <p:sldId id="308" r:id="rId6"/>
    <p:sldId id="298" r:id="rId7"/>
    <p:sldId id="304" r:id="rId8"/>
    <p:sldId id="257" r:id="rId9"/>
    <p:sldId id="278" r:id="rId10"/>
    <p:sldId id="300" r:id="rId11"/>
    <p:sldId id="301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750A58-D6A6-4CE0-8F9F-1FF1AE3A81FE}">
          <p14:sldIdLst>
            <p14:sldId id="256"/>
            <p14:sldId id="293"/>
            <p14:sldId id="296"/>
          </p14:sldIdLst>
        </p14:section>
        <p14:section name="Untitled Section" id="{1EDB4B78-C630-4354-BAA5-4182E4626CF1}">
          <p14:sldIdLst>
            <p14:sldId id="303"/>
            <p14:sldId id="308"/>
            <p14:sldId id="298"/>
            <p14:sldId id="304"/>
            <p14:sldId id="257"/>
            <p14:sldId id="278"/>
            <p14:sldId id="300"/>
            <p14:sldId id="301"/>
          </p14:sldIdLst>
        </p14:section>
        <p14:section name="Untitled Section" id="{A812096C-9364-452E-9C15-BD8AC2375DE6}">
          <p14:sldIdLst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9" autoAdjust="0"/>
  </p:normalViewPr>
  <p:slideViewPr>
    <p:cSldViewPr>
      <p:cViewPr varScale="1">
        <p:scale>
          <a:sx n="152" d="100"/>
          <a:sy n="152" d="100"/>
        </p:scale>
        <p:origin x="206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8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C4E4-8227-412E-9AB8-B79421918B94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3F33-0966-4AFA-BE42-AE367DE41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742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644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484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462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6402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180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2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Astronomy Grab Bag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12/9/2022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Astronomy Grab Bag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414F7F-E96E-44A1-941B-93E1C10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ap08122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Analemm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rs5.net/FTPData/Science/AstronomyGrabBag.pdf" TargetMode="External"/><Relationship Id="rId2" Type="http://schemas.openxmlformats.org/officeDocument/2006/relationships/hyperlink" Target="http://lrs5.net/FTPData/Science/PieceOnEarth.ppt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_nuclear_fission_reactor" TargetMode="External"/><Relationship Id="rId2" Type="http://schemas.openxmlformats.org/officeDocument/2006/relationships/hyperlink" Target="https://en.wikipedia.org/wiki/Okl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aea.org/newscenter/news/meet-oklo-the-earths-two-billion-year-old-only-known-natural-nuclear-react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72FrZz_zJFU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72FrZz_zJF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72FrZz_zJF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Piece </a:t>
            </a:r>
            <a:r>
              <a:rPr lang="en-US"/>
              <a:t>on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84050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Larry Smith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Analemmas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9F8-986B-3713-0017-CBD18BA44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the point where the Sun sets changes through the year. And we know that the Sun doesn’t rise as high in the winter as in the summer.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would our picture look like?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Analemmas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833" y="1386179"/>
            <a:ext cx="2926334" cy="39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417487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http://antwrp.gsfc.nasa.gov/apod/ap081221.html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https://en.wikipedia.org/wiki/Analemma</a:t>
            </a:r>
            <a:r>
              <a:rPr lang="en-US" sz="1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Analemmas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4996912" cy="313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405229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Mars (calculated </a:t>
            </a:r>
            <a:r>
              <a:rPr lang="en-US"/>
              <a:t>image)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http://antwrp.gsfc.nasa.gov/apod/ap061230.html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5019C-0F82-71CB-8E05-E709C79412C0}"/>
              </a:ext>
            </a:extLst>
          </p:cNvPr>
          <p:cNvSpPr txBox="1"/>
          <p:nvPr/>
        </p:nvSpPr>
        <p:spPr>
          <a:xfrm>
            <a:off x="685800" y="1508029"/>
            <a:ext cx="789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course, things are different on Mars!</a:t>
            </a:r>
          </a:p>
        </p:txBody>
      </p:sp>
    </p:spTree>
    <p:extLst>
      <p:ext uri="{BB962C8B-B14F-4D97-AF65-F5344CB8AC3E}">
        <p14:creationId xmlns:p14="http://schemas.microsoft.com/office/powerpoint/2010/main" val="4266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5C70-DE9F-2FC1-3FB6-73452E4B4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http://lrs5.net/FTPData/Science/PieceOnEarth.pptx</a:t>
            </a:r>
            <a:endParaRPr lang="en-US" sz="2000" dirty="0"/>
          </a:p>
          <a:p>
            <a:r>
              <a:rPr lang="en-US" dirty="0"/>
              <a:t>For those without </a:t>
            </a:r>
            <a:r>
              <a:rPr lang="en-US" dirty="0" err="1"/>
              <a:t>Powerpoint</a:t>
            </a:r>
            <a:r>
              <a:rPr lang="en-US" dirty="0"/>
              <a:t>, check out </a:t>
            </a:r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http://lrs5.net/FTPData/Science/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PieceOnEarth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</a:t>
            </a:r>
            <a:r>
              <a:rPr lang="en-US" sz="2000" dirty="0"/>
              <a:t>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Uranium has a half-life of 4.5 billion years.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find a rock that’s half Uranium and half Lead (which is what Uranium decays into), you know that that rock (and the surrounding rock) is 4.5 billion years 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proportions imply different 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1972, in Gabon in Africa, while mining uranium there, scientists found less U-235 than expected.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analyzing the decay products around it, they deduced that it had already been in 16 </a:t>
            </a:r>
            <a:r>
              <a:rPr lang="en-US" dirty="0">
                <a:solidFill>
                  <a:srgbClr val="FFFF00"/>
                </a:solidFill>
              </a:rPr>
              <a:t>naturally occurring nuclear reactors</a:t>
            </a:r>
            <a:r>
              <a:rPr lang="en-US" dirty="0"/>
              <a:t> over 1.7 billion years ago!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no, they weren’t attributable to alien technology – the sites were patches of centimeter-sized ore layers.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https://en.wikipedia.org/wiki/Oklo</a:t>
            </a:r>
            <a:r>
              <a:rPr lang="en-US" sz="2600" dirty="0"/>
              <a:t> </a:t>
            </a:r>
            <a:r>
              <a:rPr lang="en-US" dirty="0"/>
              <a:t> and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https://en.wikipedia.org/wiki/Natural_nuclear_fission_reactor</a:t>
            </a:r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Also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https://www.iaea.org/newscenter/news/meet-oklo-the-earths-two-billion-year-old-only-known-natural-nuclear-reactor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Retrograde 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5257800" cy="5135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If you were to watch the position of Mars every night, you’d see its position relative to the constellations proceed smoothly from west to east!</a:t>
            </a:r>
            <a:endParaRPr lang="en-US" sz="2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DCF1D-634C-3D0C-0A4B-B40032BF4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3657599"/>
            <a:ext cx="8229601" cy="3001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Except that occasionally you’d see it back up in its tracks and go from east to west and then back again!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Is Mars really backing up in its orbit?!?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 descr="What is retrograde motion | Mercury retrograde 2022 | Planets in retrograde  right now | Star Walk">
            <a:extLst>
              <a:ext uri="{FF2B5EF4-FFF2-40B4-BE49-F238E27FC236}">
                <a16:creationId xmlns:a16="http://schemas.microsoft.com/office/drawing/2014/main" id="{7A71B0B1-27C1-F036-BEE0-2F6D514A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01" y="1143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3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Retrograde Motion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 descr="What is retrograde motion | Mercury retrograde 2022 | Planets in retrograde  right now | Star Walk">
            <a:extLst>
              <a:ext uri="{FF2B5EF4-FFF2-40B4-BE49-F238E27FC236}">
                <a16:creationId xmlns:a16="http://schemas.microsoft.com/office/drawing/2014/main" id="{7A71B0B1-27C1-F036-BEE0-2F6D514A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30" y="144290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49F443F-3FCD-7CC3-6C37-8C3DD35CB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400" y="3200400"/>
            <a:ext cx="8130330" cy="27432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Maybe Jupiter and Saturn’s gravity is dragging it back?!?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But Jupiter, Saturn, Uranus and Neptune can also show retrograde motion.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Even Pluto!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But Mercury and Venus don’t show the effect.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Is this a clue? What’s different between the inner and outer planets?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Would an observer on one of Mars’ moons see Earth go retrograde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Just what the heck is going on here?!?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0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Retrograde Motion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DCF1D-634C-3D0C-0A4B-B40032BF4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1" cy="4754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First, let’s do some calculations…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Earth is 150 million km from the Sun which means its orbit is 2 * pi * 150 million km = 942 million km.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Divide that by 365 get km/day, then by 24 for km/</a:t>
            </a:r>
            <a:r>
              <a:rPr lang="en-US" dirty="0" err="1"/>
              <a:t>hr</a:t>
            </a:r>
            <a:r>
              <a:rPr lang="en-US" dirty="0"/>
              <a:t>, which means that our speed around the Sun is over 107,000 km/hour. Whew!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See, you only </a:t>
            </a:r>
            <a:r>
              <a:rPr lang="en-US" i="1" dirty="0"/>
              <a:t>think</a:t>
            </a:r>
            <a:r>
              <a:rPr lang="en-US" dirty="0"/>
              <a:t> you’re sitting at rest in your nice comfy chair!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Doing the same for Mars gives it a speed of almost 87,000 km/</a:t>
            </a:r>
            <a:r>
              <a:rPr lang="en-US" dirty="0" err="1"/>
              <a:t>hr</a:t>
            </a:r>
            <a:r>
              <a:rPr lang="en-US" dirty="0"/>
              <a:t>, about 80% of Earth’s speed.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Remember, Mars’ year is 687 Earth days.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while Mars plods along in its orbit, Earth catches up with it and passes it.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Retrograde Motion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599"/>
            <a:ext cx="5257800" cy="13716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diagram we have the Sun in the middle, with the inner ellipse representing Earth and the outer ellipse representing Mars.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DCF1D-634C-3D0C-0A4B-B40032BF4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3048000"/>
            <a:ext cx="8229601" cy="30781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at Time 1 (T1), Mars is at P1 and appears at point A1 in the sky.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T2, Mars appears at A2.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T3, Earth has caught up to Mars and appears at A3.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So Mars seems to have moved backwards in the sky!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T4, Earth has rocketed forward and Mars appears at A4, but is about to do another about-face.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Finally at T5, it has moved forward again.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EarthSky | Retrograde motion can be real or illusory">
            <a:extLst>
              <a:ext uri="{FF2B5EF4-FFF2-40B4-BE49-F238E27FC236}">
                <a16:creationId xmlns:a16="http://schemas.microsoft.com/office/drawing/2014/main" id="{7058E0A8-4E5B-5B97-9B50-1594F082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35843"/>
            <a:ext cx="3047999" cy="18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9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16000"/>
            <a:ext cx="77343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Analemmas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29F8-986B-3713-0017-CBD18BA44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29600" cy="426719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Assuming sunny days and all that, take a picture of the Sun at the same time (e.g. noon) once a week for a year.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Now overlay all the images and you’ll see how the Sun changes its position during the seasons.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Personal side note: I used to live in an apartment building on one side of the Hudson river in New York. On the other side were cliffs called the Palisades.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the year progressed, I could see the Sun set at progressively more southern spots on the Palisades as the days, weeks and months went 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Then at the winter solstice, the sunset position would start moving north again until at the summer solstice when it would reach its northern-most position then started heading south again.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the point where the Sun sets changes through the year. And we know that the Sun doesn’t rise as high in the winter as in the summer.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would our picture look like?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12/9/2022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4F7F-E96E-44A1-941B-93E1C10C8E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5383</TotalTime>
  <Words>895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Piece on earth</vt:lpstr>
      <vt:lpstr>Uranium</vt:lpstr>
      <vt:lpstr>Oklo</vt:lpstr>
      <vt:lpstr>Retrograde Motion </vt:lpstr>
      <vt:lpstr>Retrograde Motion </vt:lpstr>
      <vt:lpstr>Retrograde Motion </vt:lpstr>
      <vt:lpstr>Retrograde Motion </vt:lpstr>
      <vt:lpstr> </vt:lpstr>
      <vt:lpstr>Analemmas</vt:lpstr>
      <vt:lpstr>Analemmas</vt:lpstr>
      <vt:lpstr>Analemmas</vt:lpstr>
      <vt:lpstr>Analemmas</vt:lpstr>
      <vt:lpstr>Where to find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Grab Bag</dc:title>
  <dc:creator>LRS9450</dc:creator>
  <cp:lastModifiedBy>Larry Smith</cp:lastModifiedBy>
  <cp:revision>228</cp:revision>
  <dcterms:created xsi:type="dcterms:W3CDTF">2010-06-16T15:39:40Z</dcterms:created>
  <dcterms:modified xsi:type="dcterms:W3CDTF">2022-12-09T21:32:53Z</dcterms:modified>
</cp:coreProperties>
</file>