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8" r:id="rId2"/>
    <p:sldId id="259" r:id="rId3"/>
    <p:sldId id="263" r:id="rId4"/>
    <p:sldId id="262" r:id="rId5"/>
    <p:sldId id="260" r:id="rId6"/>
    <p:sldId id="268" r:id="rId7"/>
    <p:sldId id="270" r:id="rId8"/>
    <p:sldId id="271" r:id="rId9"/>
    <p:sldId id="272" r:id="rId10"/>
    <p:sldId id="273" r:id="rId11"/>
    <p:sldId id="274" r:id="rId12"/>
    <p:sldId id="265" r:id="rId13"/>
    <p:sldId id="266" r:id="rId14"/>
    <p:sldId id="267" r:id="rId15"/>
    <p:sldId id="278" r:id="rId16"/>
    <p:sldId id="277" r:id="rId17"/>
    <p:sldId id="276" r:id="rId18"/>
    <p:sldId id="279" r:id="rId19"/>
    <p:sldId id="281" r:id="rId20"/>
    <p:sldId id="284" r:id="rId21"/>
    <p:sldId id="280" r:id="rId22"/>
    <p:sldId id="285" r:id="rId23"/>
    <p:sldId id="286" r:id="rId24"/>
    <p:sldId id="287" r:id="rId25"/>
    <p:sldId id="297" r:id="rId26"/>
    <p:sldId id="288" r:id="rId27"/>
    <p:sldId id="289" r:id="rId28"/>
    <p:sldId id="290" r:id="rId29"/>
    <p:sldId id="291" r:id="rId30"/>
    <p:sldId id="292" r:id="rId31"/>
    <p:sldId id="293" r:id="rId32"/>
    <p:sldId id="294" r:id="rId33"/>
    <p:sldId id="295" r:id="rId34"/>
    <p:sldId id="296" r:id="rId35"/>
    <p:sldId id="298" r:id="rId36"/>
    <p:sldId id="299" r:id="rId37"/>
    <p:sldId id="301" r:id="rId38"/>
    <p:sldId id="300" r:id="rId39"/>
    <p:sldId id="302" r:id="rId40"/>
    <p:sldId id="303" r:id="rId41"/>
    <p:sldId id="304" r:id="rId42"/>
    <p:sldId id="306" r:id="rId43"/>
    <p:sldId id="307" r:id="rId44"/>
    <p:sldId id="308" r:id="rId45"/>
    <p:sldId id="309" r:id="rId46"/>
    <p:sldId id="310" r:id="rId47"/>
    <p:sldId id="311" r:id="rId48"/>
    <p:sldId id="313" r:id="rId49"/>
    <p:sldId id="312" r:id="rId50"/>
    <p:sldId id="315" r:id="rId51"/>
    <p:sldId id="314" r:id="rId52"/>
    <p:sldId id="316" r:id="rId53"/>
    <p:sldId id="318" r:id="rId54"/>
    <p:sldId id="317" r:id="rId55"/>
    <p:sldId id="319" r:id="rId56"/>
    <p:sldId id="320" r:id="rId57"/>
    <p:sldId id="321" r:id="rId58"/>
    <p:sldId id="322" r:id="rId59"/>
    <p:sldId id="323" r:id="rId60"/>
    <p:sldId id="324" r:id="rId61"/>
    <p:sldId id="325" r:id="rId62"/>
    <p:sldId id="326" r:id="rId63"/>
    <p:sldId id="327" r:id="rId64"/>
    <p:sldId id="328" r:id="rId65"/>
    <p:sldId id="329" r:id="rId66"/>
    <p:sldId id="339" r:id="rId67"/>
    <p:sldId id="333" r:id="rId68"/>
    <p:sldId id="331" r:id="rId69"/>
    <p:sldId id="335" r:id="rId70"/>
    <p:sldId id="334" r:id="rId71"/>
    <p:sldId id="341" r:id="rId72"/>
    <p:sldId id="342" r:id="rId73"/>
    <p:sldId id="33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93" autoAdjust="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0138E-E105-482F-A368-73ED7963EA50}" type="datetimeFigureOut">
              <a:rPr lang="en-CA" smtClean="0"/>
              <a:t>2023-09-21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37D1A-8487-4916-81E6-F4F87E159765}" type="slidenum">
              <a:rPr lang="en-CA" smtClean="0"/>
              <a:t>‹#›</a:t>
            </a:fld>
            <a:endParaRPr lang="en-CA"/>
          </a:p>
        </p:txBody>
      </p:sp>
    </p:spTree>
    <p:extLst>
      <p:ext uri="{BB962C8B-B14F-4D97-AF65-F5344CB8AC3E}">
        <p14:creationId xmlns:p14="http://schemas.microsoft.com/office/powerpoint/2010/main" val="275510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background shows a photograph of the black hole in the center of M87</a:t>
            </a:r>
          </a:p>
        </p:txBody>
      </p:sp>
      <p:sp>
        <p:nvSpPr>
          <p:cNvPr id="4" name="Slide Number Placeholder 3"/>
          <p:cNvSpPr>
            <a:spLocks noGrp="1"/>
          </p:cNvSpPr>
          <p:nvPr>
            <p:ph type="sldNum" sz="quarter" idx="5"/>
          </p:nvPr>
        </p:nvSpPr>
        <p:spPr/>
        <p:txBody>
          <a:bodyPr/>
          <a:lstStyle/>
          <a:p>
            <a:fld id="{FBC37D1A-8487-4916-81E6-F4F87E159765}" type="slidenum">
              <a:rPr lang="en-CA" smtClean="0"/>
              <a:t>15</a:t>
            </a:fld>
            <a:endParaRPr lang="en-CA"/>
          </a:p>
        </p:txBody>
      </p:sp>
    </p:spTree>
    <p:extLst>
      <p:ext uri="{BB962C8B-B14F-4D97-AF65-F5344CB8AC3E}">
        <p14:creationId xmlns:p14="http://schemas.microsoft.com/office/powerpoint/2010/main" val="32562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 light day represents 15 billion kilometers</a:t>
            </a:r>
          </a:p>
          <a:p>
            <a:r>
              <a:rPr lang="en-CA" dirty="0"/>
              <a:t>A larger image will be shown on the next slide</a:t>
            </a:r>
          </a:p>
        </p:txBody>
      </p:sp>
      <p:sp>
        <p:nvSpPr>
          <p:cNvPr id="4" name="Slide Number Placeholder 3"/>
          <p:cNvSpPr>
            <a:spLocks noGrp="1"/>
          </p:cNvSpPr>
          <p:nvPr>
            <p:ph type="sldNum" sz="quarter" idx="5"/>
          </p:nvPr>
        </p:nvSpPr>
        <p:spPr/>
        <p:txBody>
          <a:bodyPr/>
          <a:lstStyle/>
          <a:p>
            <a:fld id="{FBC37D1A-8487-4916-81E6-F4F87E159765}" type="slidenum">
              <a:rPr lang="en-CA" smtClean="0"/>
              <a:t>23</a:t>
            </a:fld>
            <a:endParaRPr lang="en-CA"/>
          </a:p>
        </p:txBody>
      </p:sp>
    </p:spTree>
    <p:extLst>
      <p:ext uri="{BB962C8B-B14F-4D97-AF65-F5344CB8AC3E}">
        <p14:creationId xmlns:p14="http://schemas.microsoft.com/office/powerpoint/2010/main" val="105188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light day represents 15 billion kilometers</a:t>
            </a:r>
          </a:p>
          <a:p>
            <a:r>
              <a:rPr lang="en-CA" dirty="0"/>
              <a:t>This is normal space without black holes.  What happens when a black hole is added</a:t>
            </a:r>
          </a:p>
        </p:txBody>
      </p:sp>
      <p:sp>
        <p:nvSpPr>
          <p:cNvPr id="4" name="Slide Number Placeholder 3"/>
          <p:cNvSpPr>
            <a:spLocks noGrp="1"/>
          </p:cNvSpPr>
          <p:nvPr>
            <p:ph type="sldNum" sz="quarter" idx="5"/>
          </p:nvPr>
        </p:nvSpPr>
        <p:spPr/>
        <p:txBody>
          <a:bodyPr/>
          <a:lstStyle/>
          <a:p>
            <a:fld id="{FBC37D1A-8487-4916-81E6-F4F87E159765}" type="slidenum">
              <a:rPr lang="en-CA" smtClean="0"/>
              <a:t>24</a:t>
            </a:fld>
            <a:endParaRPr lang="en-CA"/>
          </a:p>
        </p:txBody>
      </p:sp>
    </p:spTree>
    <p:extLst>
      <p:ext uri="{BB962C8B-B14F-4D97-AF65-F5344CB8AC3E}">
        <p14:creationId xmlns:p14="http://schemas.microsoft.com/office/powerpoint/2010/main" val="140656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black hole would be similar to the one at the center of M87</a:t>
            </a:r>
          </a:p>
        </p:txBody>
      </p:sp>
      <p:sp>
        <p:nvSpPr>
          <p:cNvPr id="4" name="Slide Number Placeholder 3"/>
          <p:cNvSpPr>
            <a:spLocks noGrp="1"/>
          </p:cNvSpPr>
          <p:nvPr>
            <p:ph type="sldNum" sz="quarter" idx="5"/>
          </p:nvPr>
        </p:nvSpPr>
        <p:spPr/>
        <p:txBody>
          <a:bodyPr/>
          <a:lstStyle/>
          <a:p>
            <a:fld id="{FBC37D1A-8487-4916-81E6-F4F87E159765}" type="slidenum">
              <a:rPr lang="en-CA" smtClean="0"/>
              <a:t>28</a:t>
            </a:fld>
            <a:endParaRPr lang="en-CA"/>
          </a:p>
        </p:txBody>
      </p:sp>
    </p:spTree>
    <p:extLst>
      <p:ext uri="{BB962C8B-B14F-4D97-AF65-F5344CB8AC3E}">
        <p14:creationId xmlns:p14="http://schemas.microsoft.com/office/powerpoint/2010/main" val="354117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one would ever see anyone else hit the singularity because it always takes light time to travel to our eyes.  The singularity represents a single moment in time.  Light cannot travel from the point of collision to any other point.  Time ends there</a:t>
            </a:r>
          </a:p>
        </p:txBody>
      </p:sp>
      <p:sp>
        <p:nvSpPr>
          <p:cNvPr id="4" name="Slide Number Placeholder 3"/>
          <p:cNvSpPr>
            <a:spLocks noGrp="1"/>
          </p:cNvSpPr>
          <p:nvPr>
            <p:ph type="sldNum" sz="quarter" idx="5"/>
          </p:nvPr>
        </p:nvSpPr>
        <p:spPr/>
        <p:txBody>
          <a:bodyPr/>
          <a:lstStyle/>
          <a:p>
            <a:fld id="{FBC37D1A-8487-4916-81E6-F4F87E159765}" type="slidenum">
              <a:rPr lang="en-CA" smtClean="0"/>
              <a:t>30</a:t>
            </a:fld>
            <a:endParaRPr lang="en-CA"/>
          </a:p>
        </p:txBody>
      </p:sp>
    </p:spTree>
    <p:extLst>
      <p:ext uri="{BB962C8B-B14F-4D97-AF65-F5344CB8AC3E}">
        <p14:creationId xmlns:p14="http://schemas.microsoft.com/office/powerpoint/2010/main" val="363165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one would outside the black hole would ever see anyone fall through the horizon.  They slow down, freeze in time and fade away.  In fact a person would not see his feet fall through the horizon since light from his feet cannot reach his eyes</a:t>
            </a:r>
          </a:p>
        </p:txBody>
      </p:sp>
      <p:sp>
        <p:nvSpPr>
          <p:cNvPr id="4" name="Slide Number Placeholder 3"/>
          <p:cNvSpPr>
            <a:spLocks noGrp="1"/>
          </p:cNvSpPr>
          <p:nvPr>
            <p:ph type="sldNum" sz="quarter" idx="5"/>
          </p:nvPr>
        </p:nvSpPr>
        <p:spPr/>
        <p:txBody>
          <a:bodyPr/>
          <a:lstStyle/>
          <a:p>
            <a:fld id="{FBC37D1A-8487-4916-81E6-F4F87E159765}" type="slidenum">
              <a:rPr lang="en-CA" smtClean="0"/>
              <a:t>31</a:t>
            </a:fld>
            <a:endParaRPr lang="en-CA"/>
          </a:p>
        </p:txBody>
      </p:sp>
    </p:spTree>
    <p:extLst>
      <p:ext uri="{BB962C8B-B14F-4D97-AF65-F5344CB8AC3E}">
        <p14:creationId xmlns:p14="http://schemas.microsoft.com/office/powerpoint/2010/main" val="304742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one would outside the black hole would ever see anyone fall through the horizon.  They slow down, freeze in time and fade away.  In fact a person would not see his feet fall through the horizon since light from his feet cannot reach his eyes</a:t>
            </a:r>
          </a:p>
        </p:txBody>
      </p:sp>
      <p:sp>
        <p:nvSpPr>
          <p:cNvPr id="4" name="Slide Number Placeholder 3"/>
          <p:cNvSpPr>
            <a:spLocks noGrp="1"/>
          </p:cNvSpPr>
          <p:nvPr>
            <p:ph type="sldNum" sz="quarter" idx="5"/>
          </p:nvPr>
        </p:nvSpPr>
        <p:spPr/>
        <p:txBody>
          <a:bodyPr/>
          <a:lstStyle/>
          <a:p>
            <a:fld id="{FBC37D1A-8487-4916-81E6-F4F87E159765}" type="slidenum">
              <a:rPr lang="en-CA" smtClean="0"/>
              <a:t>32</a:t>
            </a:fld>
            <a:endParaRPr lang="en-CA"/>
          </a:p>
        </p:txBody>
      </p:sp>
    </p:spTree>
    <p:extLst>
      <p:ext uri="{BB962C8B-B14F-4D97-AF65-F5344CB8AC3E}">
        <p14:creationId xmlns:p14="http://schemas.microsoft.com/office/powerpoint/2010/main" val="420667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Wolfgang Rindler was a physicist who introduced the term “Event Horizon”</a:t>
            </a:r>
            <a:endParaRPr lang="en-CA" dirty="0"/>
          </a:p>
        </p:txBody>
      </p:sp>
      <p:sp>
        <p:nvSpPr>
          <p:cNvPr id="4" name="Slide Number Placeholder 3"/>
          <p:cNvSpPr>
            <a:spLocks noGrp="1"/>
          </p:cNvSpPr>
          <p:nvPr>
            <p:ph type="sldNum" sz="quarter" idx="5"/>
          </p:nvPr>
        </p:nvSpPr>
        <p:spPr/>
        <p:txBody>
          <a:bodyPr/>
          <a:lstStyle/>
          <a:p>
            <a:fld id="{FBC37D1A-8487-4916-81E6-F4F87E159765}" type="slidenum">
              <a:rPr lang="en-CA" smtClean="0"/>
              <a:t>38</a:t>
            </a:fld>
            <a:endParaRPr lang="en-CA"/>
          </a:p>
        </p:txBody>
      </p:sp>
    </p:spTree>
    <p:extLst>
      <p:ext uri="{BB962C8B-B14F-4D97-AF65-F5344CB8AC3E}">
        <p14:creationId xmlns:p14="http://schemas.microsoft.com/office/powerpoint/2010/main" val="304953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Einstein did not have Penrose Diagrams, but realized that at the bottom apex of the black hole there is an opportunity to form a bridge through spacetime.  This conjecture is known as an Einstein-Rosen Bridge.  Today this is known as a wormhole </a:t>
            </a:r>
            <a:endParaRPr lang="en-CA" dirty="0"/>
          </a:p>
        </p:txBody>
      </p:sp>
      <p:sp>
        <p:nvSpPr>
          <p:cNvPr id="4" name="Slide Number Placeholder 3"/>
          <p:cNvSpPr>
            <a:spLocks noGrp="1"/>
          </p:cNvSpPr>
          <p:nvPr>
            <p:ph type="sldNum" sz="quarter" idx="5"/>
          </p:nvPr>
        </p:nvSpPr>
        <p:spPr/>
        <p:txBody>
          <a:bodyPr/>
          <a:lstStyle/>
          <a:p>
            <a:fld id="{FBC37D1A-8487-4916-81E6-F4F87E159765}" type="slidenum">
              <a:rPr lang="en-CA" smtClean="0"/>
              <a:t>41</a:t>
            </a:fld>
            <a:endParaRPr lang="en-CA"/>
          </a:p>
        </p:txBody>
      </p:sp>
    </p:spTree>
    <p:extLst>
      <p:ext uri="{BB962C8B-B14F-4D97-AF65-F5344CB8AC3E}">
        <p14:creationId xmlns:p14="http://schemas.microsoft.com/office/powerpoint/2010/main" val="420392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EC16-6EAA-245B-4B94-82C286024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C61D9DD-E7BA-C68E-4048-96C7937D5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4E7F710-B46F-61CF-2C69-E3F535D3719A}"/>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5" name="Footer Placeholder 4">
            <a:extLst>
              <a:ext uri="{FF2B5EF4-FFF2-40B4-BE49-F238E27FC236}">
                <a16:creationId xmlns:a16="http://schemas.microsoft.com/office/drawing/2014/main" id="{3F4122F4-D57F-0D8B-1C47-0FF9F23AC6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6C43AB-D816-9772-1907-7A52E375CD1F}"/>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48828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5B19-A237-087A-E5FB-973D2509366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E6454F-32B3-5B77-D9CF-FBF581583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9C382B5-36EC-65C5-BF33-FB1F02A58CA1}"/>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5" name="Footer Placeholder 4">
            <a:extLst>
              <a:ext uri="{FF2B5EF4-FFF2-40B4-BE49-F238E27FC236}">
                <a16:creationId xmlns:a16="http://schemas.microsoft.com/office/drawing/2014/main" id="{A1F25E30-D06A-37B4-0FE8-40A0556035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2C4087-D635-5143-4EBA-B806ED67FD4E}"/>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326246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835AA-30FB-9444-8606-FD58036EFF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3C5685-EA69-1986-44F3-D9FA93829C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0CB67C-625A-DD18-1415-8B6F7FB1B088}"/>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5" name="Footer Placeholder 4">
            <a:extLst>
              <a:ext uri="{FF2B5EF4-FFF2-40B4-BE49-F238E27FC236}">
                <a16:creationId xmlns:a16="http://schemas.microsoft.com/office/drawing/2014/main" id="{CCD63F99-CE9F-C3BB-2D57-6E358F37B1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A87FD3-2FAF-4034-9851-5B3272B5CE7E}"/>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297349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8D3E-828F-8D39-67DC-31B63935E1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B3DD97-1B32-D519-420C-5369A20AA2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8AFEEE-B751-F1B8-4BDF-4C67D3CD40BB}"/>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5" name="Footer Placeholder 4">
            <a:extLst>
              <a:ext uri="{FF2B5EF4-FFF2-40B4-BE49-F238E27FC236}">
                <a16:creationId xmlns:a16="http://schemas.microsoft.com/office/drawing/2014/main" id="{864AABE0-D40A-4FA0-BB8C-EB745B6CC9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9F3E8E-D663-C789-1AC8-20D90ADCF725}"/>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251763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4C0A-76DC-D3DE-3A99-7D55282365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EE55B02-80E2-4749-5B05-08E772696A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0CF6AC-3AEE-2729-806A-30D56803E343}"/>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5" name="Footer Placeholder 4">
            <a:extLst>
              <a:ext uri="{FF2B5EF4-FFF2-40B4-BE49-F238E27FC236}">
                <a16:creationId xmlns:a16="http://schemas.microsoft.com/office/drawing/2014/main" id="{F2BB7ED2-4F04-8CDA-8FB9-A94657E077F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48A45A-8CA9-111A-44C0-C347FD8641F9}"/>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181345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9ED1-5725-E067-69D1-B1196858DE2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F969689-97CB-2C52-4132-984B28755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1376B12-BBFB-4273-5B0A-4CB8C563D5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53580FE-096B-03D3-6C9C-07884C80B767}"/>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6" name="Footer Placeholder 5">
            <a:extLst>
              <a:ext uri="{FF2B5EF4-FFF2-40B4-BE49-F238E27FC236}">
                <a16:creationId xmlns:a16="http://schemas.microsoft.com/office/drawing/2014/main" id="{1EDFB279-BB85-FB5D-FDC6-BC2C014D51B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7264E6-02D4-AA45-BD62-794107DEBB40}"/>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26755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E995-4ED2-D714-0DBB-B57ED5E0826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D7CA763-8CFD-8043-D359-AEA598037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A97D5C-E226-0201-FD9C-6385C72CA9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CDA5426-F117-90F0-6107-8B5A4CBC9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4F946F-01EB-416D-8F7C-C156B2F151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C89B2F-D470-5D2B-BE00-55585A5401EE}"/>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8" name="Footer Placeholder 7">
            <a:extLst>
              <a:ext uri="{FF2B5EF4-FFF2-40B4-BE49-F238E27FC236}">
                <a16:creationId xmlns:a16="http://schemas.microsoft.com/office/drawing/2014/main" id="{337E31F2-72B6-9A66-05F2-562EEA68F45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7824E4B-9FC6-94E9-F17F-FEDE22209BC3}"/>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87088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28CA-0DB4-C39F-F42E-2A2F29F023F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1C53930-3DA6-0E6B-8031-AE0A05ED5E3D}"/>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4" name="Footer Placeholder 3">
            <a:extLst>
              <a:ext uri="{FF2B5EF4-FFF2-40B4-BE49-F238E27FC236}">
                <a16:creationId xmlns:a16="http://schemas.microsoft.com/office/drawing/2014/main" id="{71C99573-CD35-0D41-6621-706721A36CA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9448615-CBBC-9773-6FB4-D6E2FF0F6192}"/>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384105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34311-D2EA-AF38-B393-73FEC1EAA221}"/>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3" name="Footer Placeholder 2">
            <a:extLst>
              <a:ext uri="{FF2B5EF4-FFF2-40B4-BE49-F238E27FC236}">
                <a16:creationId xmlns:a16="http://schemas.microsoft.com/office/drawing/2014/main" id="{32D73B43-52E8-5146-48F0-A31BD2B4AC1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0659794-83EE-BCDF-0911-BD39FB8D0C59}"/>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422951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181D-643B-CD9E-A738-4DF987545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12622A4-BC1D-3AD4-7E0C-3296CFA89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E719110-074E-3548-DC8E-5CBAE08A0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EDB5-E569-F152-849F-B203F97B9C00}"/>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6" name="Footer Placeholder 5">
            <a:extLst>
              <a:ext uri="{FF2B5EF4-FFF2-40B4-BE49-F238E27FC236}">
                <a16:creationId xmlns:a16="http://schemas.microsoft.com/office/drawing/2014/main" id="{A4327931-C221-4632-9FE9-C48F325CC04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D1566E-1551-DD0F-BAF6-B695130B6D3A}"/>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27725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5C8C-956B-97FE-BEE9-E02E810C8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BA64FC7-16C0-05B5-8BE1-51269CE85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D0DE814-3EF5-149C-6A3C-4A1AF7346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3A68-BF3D-9ED1-4AB7-5A4257D2BD6E}"/>
              </a:ext>
            </a:extLst>
          </p:cNvPr>
          <p:cNvSpPr>
            <a:spLocks noGrp="1"/>
          </p:cNvSpPr>
          <p:nvPr>
            <p:ph type="dt" sz="half" idx="10"/>
          </p:nvPr>
        </p:nvSpPr>
        <p:spPr/>
        <p:txBody>
          <a:bodyPr/>
          <a:lstStyle/>
          <a:p>
            <a:fld id="{661FC930-FA79-448C-B1CD-51EBEA4B7157}" type="datetimeFigureOut">
              <a:rPr lang="en-CA" smtClean="0"/>
              <a:t>2023-09-21</a:t>
            </a:fld>
            <a:endParaRPr lang="en-CA"/>
          </a:p>
        </p:txBody>
      </p:sp>
      <p:sp>
        <p:nvSpPr>
          <p:cNvPr id="6" name="Footer Placeholder 5">
            <a:extLst>
              <a:ext uri="{FF2B5EF4-FFF2-40B4-BE49-F238E27FC236}">
                <a16:creationId xmlns:a16="http://schemas.microsoft.com/office/drawing/2014/main" id="{038F609E-CC95-FEFD-D871-9ACAA319D1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B0B3E1D-6D43-2C7A-4C1C-5DB30585075B}"/>
              </a:ext>
            </a:extLst>
          </p:cNvPr>
          <p:cNvSpPr>
            <a:spLocks noGrp="1"/>
          </p:cNvSpPr>
          <p:nvPr>
            <p:ph type="sldNum" sz="quarter" idx="12"/>
          </p:nvPr>
        </p:nvSpPr>
        <p:spPr/>
        <p:txBody>
          <a:bodyPr/>
          <a:lstStyle/>
          <a:p>
            <a:fld id="{29DC08BD-2F80-4C8E-8400-D5FD1ECDF5EE}" type="slidenum">
              <a:rPr lang="en-CA" smtClean="0"/>
              <a:t>‹#›</a:t>
            </a:fld>
            <a:endParaRPr lang="en-CA"/>
          </a:p>
        </p:txBody>
      </p:sp>
    </p:spTree>
    <p:extLst>
      <p:ext uri="{BB962C8B-B14F-4D97-AF65-F5344CB8AC3E}">
        <p14:creationId xmlns:p14="http://schemas.microsoft.com/office/powerpoint/2010/main" val="146929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498A43-5263-F0A8-3E5D-F7FAC7FEF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18EE95C-2A4A-0E3A-C5A3-3C1AF5495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D88195-0A9A-29F0-E309-A68A1E18A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FC930-FA79-448C-B1CD-51EBEA4B7157}" type="datetimeFigureOut">
              <a:rPr lang="en-CA" smtClean="0"/>
              <a:t>2023-09-21</a:t>
            </a:fld>
            <a:endParaRPr lang="en-CA"/>
          </a:p>
        </p:txBody>
      </p:sp>
      <p:sp>
        <p:nvSpPr>
          <p:cNvPr id="5" name="Footer Placeholder 4">
            <a:extLst>
              <a:ext uri="{FF2B5EF4-FFF2-40B4-BE49-F238E27FC236}">
                <a16:creationId xmlns:a16="http://schemas.microsoft.com/office/drawing/2014/main" id="{3030428A-9764-2DF9-FF2A-7A5356F89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71B2103-0C2C-7C45-41FA-DEAE7727C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C08BD-2F80-4C8E-8400-D5FD1ECDF5EE}" type="slidenum">
              <a:rPr lang="en-CA" smtClean="0"/>
              <a:t>‹#›</a:t>
            </a:fld>
            <a:endParaRPr lang="en-CA"/>
          </a:p>
        </p:txBody>
      </p:sp>
    </p:spTree>
    <p:extLst>
      <p:ext uri="{BB962C8B-B14F-4D97-AF65-F5344CB8AC3E}">
        <p14:creationId xmlns:p14="http://schemas.microsoft.com/office/powerpoint/2010/main" val="144393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22B4F-8E9D-5A35-BBA2-4B4F6E91CA7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CA" sz="9600" dirty="0">
                <a:solidFill>
                  <a:srgbClr val="FFFFFF"/>
                </a:solidFill>
              </a:rPr>
              <a:t>BLACK HOLES</a:t>
            </a:r>
          </a:p>
        </p:txBody>
      </p:sp>
    </p:spTree>
    <p:extLst>
      <p:ext uri="{BB962C8B-B14F-4D97-AF65-F5344CB8AC3E}">
        <p14:creationId xmlns:p14="http://schemas.microsoft.com/office/powerpoint/2010/main" val="289484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hole in space with Great Blue Hole in the background&#10;&#10;Description automatically generated">
            <a:extLst>
              <a:ext uri="{FF2B5EF4-FFF2-40B4-BE49-F238E27FC236}">
                <a16:creationId xmlns:a16="http://schemas.microsoft.com/office/drawing/2014/main" id="{7FC76926-DFF6-1B59-E12B-56A56F62F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5" y="-828673"/>
            <a:ext cx="12300856" cy="8072436"/>
          </a:xfrm>
          <a:prstGeom prst="rect">
            <a:avLst/>
          </a:prstGeom>
        </p:spPr>
      </p:pic>
      <p:sp>
        <p:nvSpPr>
          <p:cNvPr id="3" name="Content Placeholder 2">
            <a:extLst>
              <a:ext uri="{FF2B5EF4-FFF2-40B4-BE49-F238E27FC236}">
                <a16:creationId xmlns:a16="http://schemas.microsoft.com/office/drawing/2014/main" id="{B338F4ED-20D2-AAB2-6564-2F8B93D072D4}"/>
              </a:ext>
            </a:extLst>
          </p:cNvPr>
          <p:cNvSpPr>
            <a:spLocks noGrp="1"/>
          </p:cNvSpPr>
          <p:nvPr>
            <p:ph idx="1"/>
          </p:nvPr>
        </p:nvSpPr>
        <p:spPr>
          <a:xfrm>
            <a:off x="587828" y="413657"/>
            <a:ext cx="10374086" cy="3309257"/>
          </a:xfrm>
        </p:spPr>
        <p:txBody>
          <a:bodyPr>
            <a:normAutofit/>
          </a:bodyPr>
          <a:lstStyle/>
          <a:p>
            <a:pPr marL="0" indent="0" algn="ctr">
              <a:buNone/>
            </a:pPr>
            <a:r>
              <a:rPr lang="en-CA"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Black holes have masses that can range from slightly greater than the mass of the sun to millions of solar masses.  There does not seem to be a limit on the mass of black holes.  The largest black hole observed up till now (TON 618) is estimated at 40 billion solar masses. </a:t>
            </a:r>
          </a:p>
          <a:p>
            <a:endParaRPr lang="en-CA" dirty="0"/>
          </a:p>
        </p:txBody>
      </p:sp>
      <p:sp>
        <p:nvSpPr>
          <p:cNvPr id="2" name="TextBox 1">
            <a:extLst>
              <a:ext uri="{FF2B5EF4-FFF2-40B4-BE49-F238E27FC236}">
                <a16:creationId xmlns:a16="http://schemas.microsoft.com/office/drawing/2014/main" id="{685EDF1D-00A1-BC98-5FC2-0B6711CFC0C5}"/>
              </a:ext>
            </a:extLst>
          </p:cNvPr>
          <p:cNvSpPr txBox="1"/>
          <p:nvPr/>
        </p:nvSpPr>
        <p:spPr>
          <a:xfrm>
            <a:off x="1905000" y="5244014"/>
            <a:ext cx="7739743" cy="1200329"/>
          </a:xfrm>
          <a:prstGeom prst="rect">
            <a:avLst/>
          </a:prstGeom>
          <a:noFill/>
        </p:spPr>
        <p:txBody>
          <a:bodyPr wrap="square" rtlCol="0">
            <a:spAutoFit/>
          </a:bodyPr>
          <a:lstStyle/>
          <a:p>
            <a:pPr algn="ctr"/>
            <a:r>
              <a:rPr lang="en-US" sz="2400" dirty="0">
                <a:solidFill>
                  <a:schemeClr val="bg1"/>
                </a:solidFill>
              </a:rPr>
              <a:t>The term </a:t>
            </a:r>
            <a:r>
              <a:rPr lang="en-US" sz="2400" b="1" dirty="0">
                <a:solidFill>
                  <a:schemeClr val="bg1"/>
                </a:solidFill>
              </a:rPr>
              <a:t>Black Hole </a:t>
            </a:r>
            <a:r>
              <a:rPr lang="en-US" sz="2400" dirty="0">
                <a:solidFill>
                  <a:schemeClr val="bg1"/>
                </a:solidFill>
              </a:rPr>
              <a:t>was first used in December 1967 during a lecture by John Wheeler.  Before this, they were considered as ‘Dark Stars’ </a:t>
            </a:r>
            <a:endParaRPr lang="en-CA" sz="2400" dirty="0">
              <a:solidFill>
                <a:schemeClr val="bg1"/>
              </a:solidFill>
            </a:endParaRPr>
          </a:p>
        </p:txBody>
      </p:sp>
    </p:spTree>
    <p:extLst>
      <p:ext uri="{BB962C8B-B14F-4D97-AF65-F5344CB8AC3E}">
        <p14:creationId xmlns:p14="http://schemas.microsoft.com/office/powerpoint/2010/main" val="332124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hole in space&#10;&#10;Description automatically generated">
            <a:extLst>
              <a:ext uri="{FF2B5EF4-FFF2-40B4-BE49-F238E27FC236}">
                <a16:creationId xmlns:a16="http://schemas.microsoft.com/office/drawing/2014/main" id="{902C9229-3452-4AE5-20C2-37AEDED928AF}"/>
              </a:ext>
            </a:extLst>
          </p:cNvPr>
          <p:cNvPicPr>
            <a:picLocks noChangeAspect="1"/>
          </p:cNvPicPr>
          <p:nvPr/>
        </p:nvPicPr>
        <p:blipFill rotWithShape="1">
          <a:blip r:embed="rId2">
            <a:extLst>
              <a:ext uri="{28A0092B-C50C-407E-A947-70E740481C1C}">
                <a14:useLocalDpi xmlns:a14="http://schemas.microsoft.com/office/drawing/2010/main" val="0"/>
              </a:ext>
            </a:extLst>
          </a:blip>
          <a:srcRect l="8160" r="12528"/>
          <a:stretch/>
        </p:blipFill>
        <p:spPr>
          <a:xfrm>
            <a:off x="2522344" y="0"/>
            <a:ext cx="9669654" cy="6857999"/>
          </a:xfrm>
          <a:prstGeom prst="rect">
            <a:avLst/>
          </a:prstGeom>
        </p:spPr>
      </p:pic>
      <p:sp>
        <p:nvSpPr>
          <p:cNvPr id="11"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A014FDC-E682-898C-10DE-8EFEEAC1D063}"/>
              </a:ext>
            </a:extLst>
          </p:cNvPr>
          <p:cNvSpPr>
            <a:spLocks noGrp="1"/>
          </p:cNvSpPr>
          <p:nvPr>
            <p:ph idx="1"/>
          </p:nvPr>
        </p:nvSpPr>
        <p:spPr>
          <a:xfrm>
            <a:off x="141514" y="348343"/>
            <a:ext cx="5486400" cy="6259286"/>
          </a:xfrm>
        </p:spPr>
        <p:txBody>
          <a:bodyPr>
            <a:noAutofit/>
          </a:bodyPr>
          <a:lstStyle/>
          <a:p>
            <a:pPr marL="0" lvl="0" indent="0">
              <a:buNone/>
            </a:pPr>
            <a:r>
              <a:rPr lang="en-CA" sz="2200" kern="100" dirty="0">
                <a:solidFill>
                  <a:srgbClr val="464E72"/>
                </a:solidFill>
                <a:effectLst/>
                <a:latin typeface="Calibri" panose="020F0502020204030204" pitchFamily="34" charset="0"/>
                <a:ea typeface="Calibri" panose="020F0502020204030204" pitchFamily="34" charset="0"/>
                <a:cs typeface="Times New Roman" panose="02020603050405020304" pitchFamily="18" charset="0"/>
              </a:rPr>
              <a:t>Einstein published his General Theory of Relativity in 1915.  A few weeks later, Karl Schwarzschild wrote to Einstein to tell him that he had used this theory to calculate the geometry of spacetime around a star.</a:t>
            </a:r>
          </a:p>
          <a:p>
            <a:pPr marL="0" lvl="0" indent="0">
              <a:buNone/>
            </a:pPr>
            <a:r>
              <a:rPr lang="en-CA" sz="2200" kern="100" dirty="0">
                <a:solidFill>
                  <a:srgbClr val="464E72"/>
                </a:solidFill>
                <a:effectLst/>
                <a:latin typeface="Calibri" panose="020F0502020204030204" pitchFamily="34" charset="0"/>
                <a:ea typeface="Calibri" panose="020F0502020204030204" pitchFamily="34" charset="0"/>
                <a:cs typeface="Times New Roman" panose="02020603050405020304" pitchFamily="18" charset="0"/>
              </a:rPr>
              <a:t>Schwarzschild had done this calculation in his spare time while serving the German army on the eastern front by carrying out calculations for the trajectories of artillery shells.  He died a few months later from an illness (pemphigus) that developed while he was on the Russian Front.</a:t>
            </a:r>
          </a:p>
          <a:p>
            <a:pPr indent="0">
              <a:buNone/>
            </a:pPr>
            <a:endParaRPr lang="en-CA" sz="2200" kern="100" dirty="0">
              <a:solidFill>
                <a:srgbClr val="464E72"/>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pPr>
            <a:r>
              <a:rPr lang="en-CA" sz="2200" kern="100" dirty="0">
                <a:solidFill>
                  <a:srgbClr val="464E72"/>
                </a:solidFill>
                <a:effectLst/>
                <a:latin typeface="Calibri" panose="020F0502020204030204" pitchFamily="34" charset="0"/>
                <a:ea typeface="Calibri" panose="020F0502020204030204" pitchFamily="34" charset="0"/>
                <a:cs typeface="Times New Roman" panose="02020603050405020304" pitchFamily="18" charset="0"/>
              </a:rPr>
              <a:t>Schwarzschild’s calculation provides a radius for the black hole.  This is where the event horizon would be located.  </a:t>
            </a:r>
          </a:p>
          <a:p>
            <a:pPr marL="0" lvl="0" indent="0">
              <a:spcAft>
                <a:spcPts val="800"/>
              </a:spcAft>
              <a:buNone/>
            </a:pPr>
            <a:r>
              <a:rPr lang="en-CA" sz="2200" kern="100" dirty="0">
                <a:solidFill>
                  <a:srgbClr val="464E72"/>
                </a:solidFill>
                <a:effectLst/>
                <a:latin typeface="Calibri" panose="020F0502020204030204" pitchFamily="34" charset="0"/>
                <a:ea typeface="Calibri" panose="020F0502020204030204" pitchFamily="34" charset="0"/>
                <a:cs typeface="Times New Roman" panose="02020603050405020304" pitchFamily="18" charset="0"/>
              </a:rPr>
              <a:t>The </a:t>
            </a:r>
            <a:r>
              <a:rPr lang="en-CA" sz="2200" b="1" kern="100" dirty="0">
                <a:solidFill>
                  <a:srgbClr val="464E72"/>
                </a:solidFill>
                <a:effectLst/>
                <a:latin typeface="Calibri" panose="020F0502020204030204" pitchFamily="34" charset="0"/>
                <a:ea typeface="Calibri" panose="020F0502020204030204" pitchFamily="34" charset="0"/>
                <a:cs typeface="Times New Roman" panose="02020603050405020304" pitchFamily="18" charset="0"/>
              </a:rPr>
              <a:t>Schwarzschild radius</a:t>
            </a:r>
            <a:r>
              <a:rPr lang="en-CA" sz="2200" kern="100" dirty="0">
                <a:solidFill>
                  <a:srgbClr val="464E72"/>
                </a:solidFill>
                <a:effectLst/>
                <a:latin typeface="Calibri" panose="020F0502020204030204" pitchFamily="34" charset="0"/>
                <a:ea typeface="Calibri" panose="020F0502020204030204" pitchFamily="34" charset="0"/>
                <a:cs typeface="Times New Roman" panose="02020603050405020304" pitchFamily="18" charset="0"/>
              </a:rPr>
              <a:t> is one of the most significant values of a black hole.</a:t>
            </a:r>
          </a:p>
        </p:txBody>
      </p:sp>
    </p:spTree>
    <p:extLst>
      <p:ext uri="{BB962C8B-B14F-4D97-AF65-F5344CB8AC3E}">
        <p14:creationId xmlns:p14="http://schemas.microsoft.com/office/powerpoint/2010/main" val="122720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BD6BAFB-D9E6-52D3-3820-A435AB5AA7DB}"/>
              </a:ext>
            </a:extLst>
          </p:cNvPr>
          <p:cNvPicPr>
            <a:picLocks noChangeAspect="1"/>
          </p:cNvPicPr>
          <p:nvPr/>
        </p:nvPicPr>
        <p:blipFill>
          <a:blip r:embed="rId3"/>
          <a:stretch>
            <a:fillRect/>
          </a:stretch>
        </p:blipFill>
        <p:spPr>
          <a:xfrm>
            <a:off x="454038" y="925287"/>
            <a:ext cx="11152103" cy="5083628"/>
          </a:xfrm>
          <a:prstGeom prst="rect">
            <a:avLst/>
          </a:prstGeom>
        </p:spPr>
      </p:pic>
    </p:spTree>
    <p:extLst>
      <p:ext uri="{BB962C8B-B14F-4D97-AF65-F5344CB8AC3E}">
        <p14:creationId xmlns:p14="http://schemas.microsoft.com/office/powerpoint/2010/main" val="87775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8A6A1A-D3BB-A04F-3BD9-34BA618ADF27}"/>
              </a:ext>
            </a:extLst>
          </p:cNvPr>
          <p:cNvPicPr>
            <a:picLocks noChangeAspect="1"/>
          </p:cNvPicPr>
          <p:nvPr/>
        </p:nvPicPr>
        <p:blipFill>
          <a:blip r:embed="rId3"/>
          <a:stretch>
            <a:fillRect/>
          </a:stretch>
        </p:blipFill>
        <p:spPr>
          <a:xfrm>
            <a:off x="713153" y="719350"/>
            <a:ext cx="10616092" cy="5463736"/>
          </a:xfrm>
          <a:prstGeom prst="rect">
            <a:avLst/>
          </a:prstGeom>
        </p:spPr>
      </p:pic>
    </p:spTree>
    <p:extLst>
      <p:ext uri="{BB962C8B-B14F-4D97-AF65-F5344CB8AC3E}">
        <p14:creationId xmlns:p14="http://schemas.microsoft.com/office/powerpoint/2010/main" val="354069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4528869"/>
          </a:xfrm>
          <a:prstGeom prst="rect">
            <a:avLst/>
          </a:prstGeom>
          <a:noFill/>
        </p:spPr>
        <p:txBody>
          <a:bodyPr wrap="square" rtlCol="0">
            <a:spAutoFit/>
          </a:bodyPr>
          <a:lstStyle/>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Until we reach the Schwarzschild radius (the event horizon) of a black hole we are still in regular space.  </a:t>
            </a:r>
          </a:p>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Space and time more-or-less behave similarly to what we are familiar with, although there will be a strong gravitational pull from the black hole.  </a:t>
            </a:r>
          </a:p>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would be very easy to simply go beyond the event horizon without realizing that has happened.  </a:t>
            </a:r>
          </a:p>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would then be inside the event horizon of the black hole, and subject to some very unusual phenomena.</a:t>
            </a:r>
          </a:p>
        </p:txBody>
      </p:sp>
    </p:spTree>
    <p:extLst>
      <p:ext uri="{BB962C8B-B14F-4D97-AF65-F5344CB8AC3E}">
        <p14:creationId xmlns:p14="http://schemas.microsoft.com/office/powerpoint/2010/main" val="33514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right light in the dark&#10;&#10;Description automatically generated">
            <a:extLst>
              <a:ext uri="{FF2B5EF4-FFF2-40B4-BE49-F238E27FC236}">
                <a16:creationId xmlns:a16="http://schemas.microsoft.com/office/drawing/2014/main" id="{BFD73910-CE61-42BD-D148-38E137008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0693"/>
            <a:ext cx="12359351" cy="7199322"/>
          </a:xfrm>
          <a:prstGeom prst="rect">
            <a:avLst/>
          </a:prstGeom>
        </p:spPr>
      </p:pic>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6065187"/>
          </a:xfrm>
          <a:prstGeom prst="rect">
            <a:avLst/>
          </a:prstGeom>
          <a:noFill/>
        </p:spPr>
        <p:txBody>
          <a:bodyPr wrap="square" rtlCol="0">
            <a:spAutoFit/>
          </a:bodyPr>
          <a:lstStyle/>
          <a:p>
            <a:pPr marL="342900" lvl="0" indent="-342900" algn="ctr">
              <a:lnSpc>
                <a:spcPct val="107000"/>
              </a:lnSpc>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have seen black holes using some of our best telescopes, so we know that they are more than just a theoretical possibility.  </a:t>
            </a:r>
          </a:p>
          <a:p>
            <a:pPr marL="342900" lvl="0" indent="-342900" algn="ctr">
              <a:lnSpc>
                <a:spcPct val="107000"/>
              </a:lnSpc>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first was observed in 2019 using the ‘Event Horizon Telescope” array (EHT).  </a:t>
            </a:r>
          </a:p>
          <a:p>
            <a:pPr marL="342900" lvl="0" indent="-342900" algn="ctr">
              <a:lnSpc>
                <a:spcPct val="107000"/>
              </a:lnSpc>
              <a:buFont typeface="Symbol" panose="05050102010706020507" pitchFamily="18" charset="2"/>
              <a:buChar char=""/>
            </a:pPr>
            <a:endParaRPr lang="en-CA" sz="2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Symbol" panose="05050102010706020507" pitchFamily="18" charset="2"/>
              <a:buChar char=""/>
            </a:pPr>
            <a:endPar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Symbol" panose="05050102010706020507" pitchFamily="18" charset="2"/>
              <a:buChar char=""/>
            </a:pPr>
            <a:endPar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However, even before we </a:t>
            </a:r>
            <a:r>
              <a:rPr lang="en-CA" sz="2800" kern="100" dirty="0">
                <a:effectLst/>
                <a:latin typeface="Calibri" panose="020F0502020204030204" pitchFamily="34" charset="0"/>
                <a:ea typeface="Calibri" panose="020F0502020204030204" pitchFamily="34" charset="0"/>
                <a:cs typeface="Times New Roman" panose="02020603050405020304" pitchFamily="18" charset="0"/>
              </a:rPr>
              <a:t>could see </a:t>
            </a: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them, we could see the effects that they had on the other stars and planets near them, so we have already had very strong evidence of their existence for decades.</a:t>
            </a:r>
          </a:p>
          <a:p>
            <a:pPr marL="457200" algn="ctr">
              <a:lnSpc>
                <a:spcPct val="107000"/>
              </a:lnSpc>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NASA has prepared an artist impression of the parts of a typical Black Hole, seen from outside.</a:t>
            </a:r>
          </a:p>
        </p:txBody>
      </p:sp>
    </p:spTree>
    <p:extLst>
      <p:ext uri="{BB962C8B-B14F-4D97-AF65-F5344CB8AC3E}">
        <p14:creationId xmlns:p14="http://schemas.microsoft.com/office/powerpoint/2010/main" val="131105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hole with a red and blue light coming out of it&#10;&#10;Description automatically generated">
            <a:extLst>
              <a:ext uri="{FF2B5EF4-FFF2-40B4-BE49-F238E27FC236}">
                <a16:creationId xmlns:a16="http://schemas.microsoft.com/office/drawing/2014/main" id="{7B293EEC-EBD9-DBAA-F565-70F495561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228" y="0"/>
            <a:ext cx="9688285" cy="6862536"/>
          </a:xfrm>
        </p:spPr>
      </p:pic>
    </p:spTree>
    <p:extLst>
      <p:ext uri="{BB962C8B-B14F-4D97-AF65-F5344CB8AC3E}">
        <p14:creationId xmlns:p14="http://schemas.microsoft.com/office/powerpoint/2010/main" val="16746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3043205"/>
          </a:xfrm>
          <a:prstGeom prst="rect">
            <a:avLst/>
          </a:prstGeom>
          <a:noFill/>
        </p:spPr>
        <p:txBody>
          <a:bodyPr wrap="square" rtlCol="0">
            <a:spAutoFit/>
          </a:bodyPr>
          <a:lstStyle/>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can never see a photograph of what is inside a black hole, since light cannot escape to show us a picture, and neither can any other message.  </a:t>
            </a:r>
          </a:p>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 will be no radio signals coming from inside a black hole.  </a:t>
            </a:r>
          </a:p>
          <a:p>
            <a:pPr marL="342900" lvl="0" indent="-342900" algn="ctr">
              <a:lnSpc>
                <a:spcPct val="107000"/>
              </a:lnSpc>
              <a:spcAft>
                <a:spcPts val="800"/>
              </a:spcAft>
              <a:buFont typeface="Symbol" panose="05050102010706020507" pitchFamily="18" charset="2"/>
              <a:buChar char=""/>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anyone or anything goes beyond the event horizon, they will never be able to tell us what they see.</a:t>
            </a:r>
          </a:p>
        </p:txBody>
      </p:sp>
    </p:spTree>
    <p:extLst>
      <p:ext uri="{BB962C8B-B14F-4D97-AF65-F5344CB8AC3E}">
        <p14:creationId xmlns:p14="http://schemas.microsoft.com/office/powerpoint/2010/main" val="399986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5420586"/>
          </a:xfrm>
          <a:prstGeom prst="rect">
            <a:avLst/>
          </a:prstGeom>
          <a:noFill/>
        </p:spPr>
        <p:txBody>
          <a:bodyPr wrap="square" rtlCol="0">
            <a:spAutoFit/>
          </a:bodyPr>
          <a:lstStyle/>
          <a:p>
            <a:pPr lvl="0" algn="ctr">
              <a:lnSpc>
                <a:spcPct val="107000"/>
              </a:lnSpc>
              <a:spcAft>
                <a:spcPts val="800"/>
              </a:spcAft>
            </a:pPr>
            <a:r>
              <a:rPr lang="en-CA"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 what happens inside a black hole? </a:t>
            </a:r>
          </a:p>
          <a:p>
            <a:pPr lvl="0" algn="ctr">
              <a:lnSpc>
                <a:spcPct val="107000"/>
              </a:lnSpc>
              <a:spcAft>
                <a:spcPts val="800"/>
              </a:spcAft>
            </a:pPr>
            <a:r>
              <a:rPr lang="en-CA"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lvl="0" algn="ctr">
              <a:lnSpc>
                <a:spcPct val="107000"/>
              </a:lnSpc>
              <a:spcAft>
                <a:spcPts val="800"/>
              </a:spcAft>
            </a:pPr>
            <a:r>
              <a:rPr lang="en-CA"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be honest no one knows as a certainty.  </a:t>
            </a:r>
          </a:p>
          <a:p>
            <a:pPr lvl="0" algn="ctr">
              <a:lnSpc>
                <a:spcPct val="107000"/>
              </a:lnSpc>
              <a:spcAft>
                <a:spcPts val="800"/>
              </a:spcAft>
            </a:pPr>
            <a:r>
              <a:rPr lang="en-CA"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Since space and time become very curved inside a black hole, it is very difficult to imagine all that is possible in this strange place.</a:t>
            </a:r>
          </a:p>
          <a:p>
            <a:pPr lvl="0" algn="ctr">
              <a:lnSpc>
                <a:spcPct val="107000"/>
              </a:lnSpc>
              <a:spcAft>
                <a:spcPts val="800"/>
              </a:spcAft>
            </a:pPr>
            <a:r>
              <a:rPr lang="en-CA"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Fortunately, physicists have never let reality confuse their calculations.  In the best ‘Spherical Cow’ philosophy, they simply decided to eliminate the singularity from their imaginary black hole and concentrated entirely on the way that space and time curve, using Schwarzschild’s calculations. </a:t>
            </a:r>
          </a:p>
        </p:txBody>
      </p:sp>
    </p:spTree>
    <p:extLst>
      <p:ext uri="{BB962C8B-B14F-4D97-AF65-F5344CB8AC3E}">
        <p14:creationId xmlns:p14="http://schemas.microsoft.com/office/powerpoint/2010/main" val="2445451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shell&#10;&#10;Description automatically generated">
            <a:extLst>
              <a:ext uri="{FF2B5EF4-FFF2-40B4-BE49-F238E27FC236}">
                <a16:creationId xmlns:a16="http://schemas.microsoft.com/office/drawing/2014/main" id="{6FA5D3FC-6CCF-62DC-C7C9-40CF3DB675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037" y="187158"/>
            <a:ext cx="6245412" cy="5386327"/>
          </a:xfrm>
        </p:spPr>
      </p:pic>
      <p:pic>
        <p:nvPicPr>
          <p:cNvPr id="7" name="Picture 6" descr="A mathematical equation with black letters&#10;&#10;Description automatically generated">
            <a:extLst>
              <a:ext uri="{FF2B5EF4-FFF2-40B4-BE49-F238E27FC236}">
                <a16:creationId xmlns:a16="http://schemas.microsoft.com/office/drawing/2014/main" id="{6F7DE784-8CB1-525A-B6F2-82FA485E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46" y="187158"/>
            <a:ext cx="4388817" cy="1706335"/>
          </a:xfrm>
          <a:prstGeom prst="rect">
            <a:avLst/>
          </a:prstGeom>
        </p:spPr>
      </p:pic>
      <p:sp>
        <p:nvSpPr>
          <p:cNvPr id="8" name="TextBox 7">
            <a:extLst>
              <a:ext uri="{FF2B5EF4-FFF2-40B4-BE49-F238E27FC236}">
                <a16:creationId xmlns:a16="http://schemas.microsoft.com/office/drawing/2014/main" id="{AA4090E5-98FB-FFC7-9E69-06F7E7C6EE25}"/>
              </a:ext>
            </a:extLst>
          </p:cNvPr>
          <p:cNvSpPr txBox="1"/>
          <p:nvPr/>
        </p:nvSpPr>
        <p:spPr>
          <a:xfrm>
            <a:off x="592817" y="2307771"/>
            <a:ext cx="5503183" cy="4061368"/>
          </a:xfrm>
          <a:prstGeom prst="rect">
            <a:avLst/>
          </a:prstGeom>
          <a:noFill/>
        </p:spPr>
        <p:txBody>
          <a:bodyPr wrap="square" rtlCol="0">
            <a:spAutoFit/>
          </a:bodyPr>
          <a:lstStyle/>
          <a:p>
            <a:pPr lvl="0">
              <a:lnSpc>
                <a:spcPct val="107000"/>
              </a:lnSpc>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This representation shows a space </a:t>
            </a:r>
            <a:r>
              <a:rPr lang="en-CA" sz="2200" kern="100" dirty="0">
                <a:latin typeface="Calibri" panose="020F0502020204030204" pitchFamily="34" charset="0"/>
                <a:ea typeface="Calibri" panose="020F0502020204030204" pitchFamily="34" charset="0"/>
                <a:cs typeface="Times New Roman" panose="02020603050405020304" pitchFamily="18" charset="0"/>
              </a:rPr>
              <a:t>around</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a star where R</a:t>
            </a:r>
            <a:r>
              <a:rPr lang="en-CA" sz="2200"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is the Schwarzschild Radius and R is the radius of the sphere surrounding the star.  </a:t>
            </a:r>
          </a:p>
          <a:p>
            <a:pPr lvl="0">
              <a:lnSpc>
                <a:spcPct val="107000"/>
              </a:lnSpc>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As R becomes smaller and approaches Rs, then the (1 - R</a:t>
            </a:r>
            <a:r>
              <a:rPr lang="en-CA" sz="2200"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/R) values become zero.  At smaller values, it becomes negative.  </a:t>
            </a:r>
          </a:p>
          <a:p>
            <a:pPr lvl="0">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From the perspective of someone falling across the event horizon (R</a:t>
            </a:r>
            <a:r>
              <a:rPr lang="en-CA" sz="2200" kern="1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nothing unusual happens, and yet from a distant perspective, time stops, and space becomes infinite.</a:t>
            </a:r>
          </a:p>
        </p:txBody>
      </p:sp>
    </p:spTree>
    <p:extLst>
      <p:ext uri="{BB962C8B-B14F-4D97-AF65-F5344CB8AC3E}">
        <p14:creationId xmlns:p14="http://schemas.microsoft.com/office/powerpoint/2010/main" val="332287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ook cover with a rainbow colored circle&#10;&#10;Description automatically generated">
            <a:extLst>
              <a:ext uri="{FF2B5EF4-FFF2-40B4-BE49-F238E27FC236}">
                <a16:creationId xmlns:a16="http://schemas.microsoft.com/office/drawing/2014/main" id="{F6436BDA-92DE-F377-DD71-7AC4FA07DC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2543" y="121938"/>
            <a:ext cx="4593771" cy="6716652"/>
          </a:xfrm>
        </p:spPr>
      </p:pic>
    </p:spTree>
    <p:extLst>
      <p:ext uri="{BB962C8B-B14F-4D97-AF65-F5344CB8AC3E}">
        <p14:creationId xmlns:p14="http://schemas.microsoft.com/office/powerpoint/2010/main" val="2960165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8D9459-63FC-1856-2A07-331257255FAD}"/>
              </a:ext>
            </a:extLst>
          </p:cNvPr>
          <p:cNvSpPr txBox="1"/>
          <p:nvPr/>
        </p:nvSpPr>
        <p:spPr>
          <a:xfrm>
            <a:off x="899811" y="500744"/>
            <a:ext cx="4945818" cy="5747656"/>
          </a:xfrm>
          <a:prstGeom prst="rect">
            <a:avLst/>
          </a:prstGeom>
        </p:spPr>
        <p:txBody>
          <a:bodyPr vert="horz" lIns="91440" tIns="45720" rIns="91440" bIns="45720" rtlCol="0">
            <a:normAutofit/>
          </a:bodyPr>
          <a:lstStyle/>
          <a:p>
            <a:pPr lvl="0" algn="ctr">
              <a:lnSpc>
                <a:spcPct val="90000"/>
              </a:lnSpc>
              <a:spcAft>
                <a:spcPts val="800"/>
              </a:spcAft>
            </a:pPr>
            <a:r>
              <a:rPr lang="en-US" sz="2200" dirty="0">
                <a:solidFill>
                  <a:schemeClr val="tx2"/>
                </a:solidFill>
                <a:effectLst/>
              </a:rPr>
              <a:t>Light Cones on the right of this diagram are what we see in regular space.  As we move closer to the event horizon, they become narrower and narrower, becoming infinitely narrow at the Schwarzschild Radius. Indicating that light can only travel in the time direction and can never climb away from the hole.  </a:t>
            </a:r>
          </a:p>
          <a:p>
            <a:pPr lvl="0" algn="ctr">
              <a:lnSpc>
                <a:spcPct val="90000"/>
              </a:lnSpc>
              <a:spcAft>
                <a:spcPts val="800"/>
              </a:spcAft>
            </a:pPr>
            <a:r>
              <a:rPr lang="en-US" sz="2200" b="1" dirty="0">
                <a:solidFill>
                  <a:schemeClr val="tx2"/>
                </a:solidFill>
                <a:effectLst/>
              </a:rPr>
              <a:t>Inside the event horizon</a:t>
            </a:r>
            <a:r>
              <a:rPr lang="en-US" sz="2200" dirty="0">
                <a:solidFill>
                  <a:schemeClr val="tx2"/>
                </a:solidFill>
                <a:effectLst/>
              </a:rPr>
              <a:t>, the light cones have flipped around.  This is </a:t>
            </a:r>
            <a:r>
              <a:rPr lang="en-US" sz="2200" b="1" dirty="0">
                <a:solidFill>
                  <a:schemeClr val="tx2"/>
                </a:solidFill>
                <a:effectLst/>
              </a:rPr>
              <a:t>because the (1 - R</a:t>
            </a:r>
            <a:r>
              <a:rPr lang="en-US" sz="2200" b="1" baseline="-25000" dirty="0">
                <a:solidFill>
                  <a:schemeClr val="tx2"/>
                </a:solidFill>
                <a:effectLst/>
              </a:rPr>
              <a:t>s</a:t>
            </a:r>
            <a:r>
              <a:rPr lang="en-US" sz="2200" b="1" dirty="0">
                <a:solidFill>
                  <a:schemeClr val="tx2"/>
                </a:solidFill>
                <a:effectLst/>
              </a:rPr>
              <a:t> /R) factor has become negative</a:t>
            </a:r>
            <a:r>
              <a:rPr lang="en-US" sz="2200" dirty="0">
                <a:solidFill>
                  <a:schemeClr val="tx2"/>
                </a:solidFill>
                <a:effectLst/>
              </a:rPr>
              <a:t>.  Because light cones open out in the R direction, this is now the direction of time for anything inside the horizon.  This means that anything inside the horizon moves towards the center of the attraction at R=0, just as surely as we move inexorably towards tomorrow,</a:t>
            </a:r>
          </a:p>
        </p:txBody>
      </p:sp>
      <p:pic>
        <p:nvPicPr>
          <p:cNvPr id="5" name="Picture 4" descr="A diagram of different shapes&#10;&#10;Description automatically generated">
            <a:extLst>
              <a:ext uri="{FF2B5EF4-FFF2-40B4-BE49-F238E27FC236}">
                <a16:creationId xmlns:a16="http://schemas.microsoft.com/office/drawing/2014/main" id="{618FB82E-5AA4-3B7F-7561-DC391FB1A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373" y="1909667"/>
            <a:ext cx="5501991" cy="2929810"/>
          </a:xfrm>
          <a:prstGeom prst="rect">
            <a:avLst/>
          </a:prstGeom>
        </p:spPr>
      </p:pic>
      <p:pic>
        <p:nvPicPr>
          <p:cNvPr id="3" name="Picture 2" descr="A mathematical equation with black letters&#10;&#10;Description automatically generated">
            <a:extLst>
              <a:ext uri="{FF2B5EF4-FFF2-40B4-BE49-F238E27FC236}">
                <a16:creationId xmlns:a16="http://schemas.microsoft.com/office/drawing/2014/main" id="{0EEEF3A9-B6E5-0390-A1DB-2C4F12BB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818" y="133350"/>
            <a:ext cx="3625850" cy="1409700"/>
          </a:xfrm>
          <a:prstGeom prst="rect">
            <a:avLst/>
          </a:prstGeom>
        </p:spPr>
      </p:pic>
    </p:spTree>
    <p:extLst>
      <p:ext uri="{BB962C8B-B14F-4D97-AF65-F5344CB8AC3E}">
        <p14:creationId xmlns:p14="http://schemas.microsoft.com/office/powerpoint/2010/main" val="396841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1454950"/>
          </a:xfrm>
          <a:prstGeom prst="rect">
            <a:avLst/>
          </a:prstGeom>
          <a:noFill/>
        </p:spPr>
        <p:txBody>
          <a:bodyPr wrap="square" rtlCol="0">
            <a:spAutoFit/>
          </a:bodyPr>
          <a:lstStyle/>
          <a:p>
            <a:pPr lvl="0" algn="ctr">
              <a:lnSpc>
                <a:spcPct val="107000"/>
              </a:lnSpc>
              <a:spcAft>
                <a:spcPts val="800"/>
              </a:spcAft>
            </a:pPr>
            <a:r>
              <a:rPr lang="en-CA"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is all very confusing!  Fortunately, Roger Penrose found an elegant way to show on a simple diagram a representation of what happens inside a black hole.</a:t>
            </a:r>
          </a:p>
        </p:txBody>
      </p:sp>
    </p:spTree>
    <p:extLst>
      <p:ext uri="{BB962C8B-B14F-4D97-AF65-F5344CB8AC3E}">
        <p14:creationId xmlns:p14="http://schemas.microsoft.com/office/powerpoint/2010/main" val="419540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mond&#10;&#10;Description automatically generated">
            <a:extLst>
              <a:ext uri="{FF2B5EF4-FFF2-40B4-BE49-F238E27FC236}">
                <a16:creationId xmlns:a16="http://schemas.microsoft.com/office/drawing/2014/main" id="{2D1C4370-CE8C-EF4B-1FAF-6FAD5AAF0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263" y="156391"/>
            <a:ext cx="5433737" cy="6701609"/>
          </a:xfrm>
          <a:prstGeom prst="rect">
            <a:avLst/>
          </a:prstGeom>
        </p:spPr>
      </p:pic>
      <p:sp>
        <p:nvSpPr>
          <p:cNvPr id="6" name="TextBox 5">
            <a:extLst>
              <a:ext uri="{FF2B5EF4-FFF2-40B4-BE49-F238E27FC236}">
                <a16:creationId xmlns:a16="http://schemas.microsoft.com/office/drawing/2014/main" id="{DFADCC7E-0109-697B-9223-D6E92D3E2492}"/>
              </a:ext>
            </a:extLst>
          </p:cNvPr>
          <p:cNvSpPr txBox="1"/>
          <p:nvPr/>
        </p:nvSpPr>
        <p:spPr>
          <a:xfrm>
            <a:off x="250371" y="391886"/>
            <a:ext cx="6357258" cy="5920852"/>
          </a:xfrm>
          <a:prstGeom prst="rect">
            <a:avLst/>
          </a:prstGeom>
          <a:noFill/>
        </p:spPr>
        <p:txBody>
          <a:bodyPr wrap="square" rtlCol="0">
            <a:spAutoFit/>
          </a:bodyPr>
          <a:lstStyle/>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This diagram is a simple Penrose Space-Time Map.  Like any map it is a distortion of the reality it represents.  </a:t>
            </a:r>
          </a:p>
          <a:p>
            <a:pPr lvl="0" algn="ctr">
              <a:lnSpc>
                <a:spcPct val="107000"/>
              </a:lnSpc>
              <a:spcAft>
                <a:spcPts val="800"/>
              </a:spcAft>
            </a:pPr>
            <a:endParaRPr lang="en-CA" sz="2200" kern="1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 standard Mercator map of the earth represents the 3-Dimensional sphere of the earth on a 2-dimensional surface.  It is reasonably accurate along the equator but becomes quite distorted when you look at the poles where the north and south poles are shown as the line at the top and the bottom of the map, not as the simple points that they are in reality.   </a:t>
            </a:r>
          </a:p>
          <a:p>
            <a:pPr lvl="0" algn="ctr">
              <a:lnSpc>
                <a:spcPct val="107000"/>
              </a:lnSpc>
              <a:spcAft>
                <a:spcPts val="800"/>
              </a:spcAft>
            </a:pPr>
            <a:endParaRPr lang="en-CA" sz="2200" kern="1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Similarly, this Penrose diagram is quite distorted.  Light travels along 45-degree lines and Light Cones are always vertical so that time points vertically upward</a:t>
            </a:r>
          </a:p>
        </p:txBody>
      </p:sp>
    </p:spTree>
    <p:extLst>
      <p:ext uri="{BB962C8B-B14F-4D97-AF65-F5344CB8AC3E}">
        <p14:creationId xmlns:p14="http://schemas.microsoft.com/office/powerpoint/2010/main" val="131813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mond&#10;&#10;Description automatically generated">
            <a:extLst>
              <a:ext uri="{FF2B5EF4-FFF2-40B4-BE49-F238E27FC236}">
                <a16:creationId xmlns:a16="http://schemas.microsoft.com/office/drawing/2014/main" id="{2D1C4370-CE8C-EF4B-1FAF-6FAD5AAF0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230" y="156391"/>
            <a:ext cx="5998028" cy="6701609"/>
          </a:xfrm>
          <a:prstGeom prst="rect">
            <a:avLst/>
          </a:prstGeom>
        </p:spPr>
      </p:pic>
      <p:sp>
        <p:nvSpPr>
          <p:cNvPr id="6" name="TextBox 5">
            <a:extLst>
              <a:ext uri="{FF2B5EF4-FFF2-40B4-BE49-F238E27FC236}">
                <a16:creationId xmlns:a16="http://schemas.microsoft.com/office/drawing/2014/main" id="{DFADCC7E-0109-697B-9223-D6E92D3E2492}"/>
              </a:ext>
            </a:extLst>
          </p:cNvPr>
          <p:cNvSpPr txBox="1"/>
          <p:nvPr/>
        </p:nvSpPr>
        <p:spPr>
          <a:xfrm>
            <a:off x="250371" y="391886"/>
            <a:ext cx="6705600" cy="6235040"/>
          </a:xfrm>
          <a:prstGeom prst="rect">
            <a:avLst/>
          </a:prstGeom>
          <a:noFill/>
        </p:spPr>
        <p:txBody>
          <a:bodyPr wrap="square" rtlCol="0">
            <a:spAutoFit/>
          </a:bodyPr>
          <a:lstStyle/>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All 3-D space is shown as a single horizontal line along the center of the drawing.  Time is represented as curved lines passing from an infinite point in the past at the bottom of the diagram to an infinite point in the future at the top of the diagram.  The two diagonal lines rising from the bottom (infinite past) to the ends of the horizontal line (infinite distance away from the center in all directions) represent the light-cone, the path that light would travel from the infinite past towards the infinite distance.  Since we can never reach anything beyond the light-cone, then anything beyond these lines represents the edge of our knowledge.  Similarly, the diagonal lines from the end of the horizontal line (the infinite distance) rising towards the top vertex (the infinite future) also represent the light cone from that far away distance to the future.  We can never reach anything beyond that barrier. </a:t>
            </a:r>
          </a:p>
        </p:txBody>
      </p:sp>
    </p:spTree>
    <p:extLst>
      <p:ext uri="{BB962C8B-B14F-4D97-AF65-F5344CB8AC3E}">
        <p14:creationId xmlns:p14="http://schemas.microsoft.com/office/powerpoint/2010/main" val="20420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mond&#10;&#10;Description automatically generated">
            <a:extLst>
              <a:ext uri="{FF2B5EF4-FFF2-40B4-BE49-F238E27FC236}">
                <a16:creationId xmlns:a16="http://schemas.microsoft.com/office/drawing/2014/main" id="{2D1C4370-CE8C-EF4B-1FAF-6FAD5AAF0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67277"/>
            <a:ext cx="8980715" cy="10034171"/>
          </a:xfrm>
          <a:prstGeom prst="rect">
            <a:avLst/>
          </a:prstGeom>
        </p:spPr>
      </p:pic>
    </p:spTree>
    <p:extLst>
      <p:ext uri="{BB962C8B-B14F-4D97-AF65-F5344CB8AC3E}">
        <p14:creationId xmlns:p14="http://schemas.microsoft.com/office/powerpoint/2010/main" val="3335731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1952201"/>
          </a:xfrm>
          <a:prstGeom prst="rect">
            <a:avLst/>
          </a:prstGeom>
          <a:noFill/>
        </p:spPr>
        <p:txBody>
          <a:bodyPr wrap="square" rtlCol="0">
            <a:spAutoFit/>
          </a:bodyPr>
          <a:lstStyle/>
          <a:p>
            <a:pPr lvl="0" algn="ctr">
              <a:lnSpc>
                <a:spcPct val="107000"/>
              </a:lnSpc>
              <a:spcAft>
                <a:spcPts val="800"/>
              </a:spcAft>
            </a:pPr>
            <a:r>
              <a:rPr lang="en-CA" sz="3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diagram shows a representation of </a:t>
            </a:r>
          </a:p>
          <a:p>
            <a:pPr lvl="0" algn="ctr">
              <a:lnSpc>
                <a:spcPct val="107000"/>
              </a:lnSpc>
              <a:spcAft>
                <a:spcPts val="800"/>
              </a:spcAft>
            </a:pPr>
            <a:r>
              <a:rPr lang="en-CA" sz="3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normal space-time</a:t>
            </a:r>
          </a:p>
          <a:p>
            <a:pPr lvl="0" algn="ctr">
              <a:lnSpc>
                <a:spcPct val="107000"/>
              </a:lnSpc>
              <a:spcAft>
                <a:spcPts val="800"/>
              </a:spcAft>
            </a:pPr>
            <a:r>
              <a:rPr lang="en-CA" sz="3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does the diagram look like if a </a:t>
            </a:r>
            <a:r>
              <a:rPr lang="en-CA" sz="34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Black Hole </a:t>
            </a:r>
            <a:r>
              <a:rPr lang="en-CA" sz="3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added ?</a:t>
            </a:r>
            <a:endParaRPr lang="en-CA" sz="3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673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plex graph&#10;&#10;Description automatically generated with medium confidence">
            <a:extLst>
              <a:ext uri="{FF2B5EF4-FFF2-40B4-BE49-F238E27FC236}">
                <a16:creationId xmlns:a16="http://schemas.microsoft.com/office/drawing/2014/main" id="{B994F5FD-580A-4F92-E0F4-1C89D6C8D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514" y="-250371"/>
            <a:ext cx="8321486" cy="6150664"/>
          </a:xfrm>
          <a:prstGeom prst="rect">
            <a:avLst/>
          </a:prstGeom>
        </p:spPr>
      </p:pic>
      <p:sp>
        <p:nvSpPr>
          <p:cNvPr id="6" name="TextBox 5">
            <a:extLst>
              <a:ext uri="{FF2B5EF4-FFF2-40B4-BE49-F238E27FC236}">
                <a16:creationId xmlns:a16="http://schemas.microsoft.com/office/drawing/2014/main" id="{1AC82CF0-CF80-782C-5B82-7D9A5A5FC5AF}"/>
              </a:ext>
            </a:extLst>
          </p:cNvPr>
          <p:cNvSpPr txBox="1"/>
          <p:nvPr/>
        </p:nvSpPr>
        <p:spPr>
          <a:xfrm>
            <a:off x="293913" y="3004457"/>
            <a:ext cx="5921829" cy="4154984"/>
          </a:xfrm>
          <a:prstGeom prst="rect">
            <a:avLst/>
          </a:prstGeom>
          <a:noFill/>
        </p:spPr>
        <p:txBody>
          <a:bodyPr wrap="square" rtlCol="0">
            <a:spAutoFit/>
          </a:bodyPr>
          <a:lstStyle/>
          <a:p>
            <a:pPr algn="ct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The diamond shape to the left represents space outside of the black hole.  The spatial grid instead of being light days is now in terms of Schwarzschild radii.  The triangular diagram to the left represents the inside of the black hole.  The radii start at the singularity at the top of the diagram, and curve towards the bottom.  </a:t>
            </a:r>
          </a:p>
          <a:p>
            <a:pPr algn="ct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On the regular space side of the diagram, we move towards time at the top.  </a:t>
            </a:r>
          </a:p>
          <a:p>
            <a:pPr algn="ct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Inside the black hole we move towards the singularity. </a:t>
            </a:r>
          </a:p>
          <a:p>
            <a:pPr algn="ctr"/>
            <a:endParaRPr lang="en-CA" sz="2200" dirty="0"/>
          </a:p>
        </p:txBody>
      </p:sp>
      <p:sp>
        <p:nvSpPr>
          <p:cNvPr id="7" name="TextBox 6">
            <a:extLst>
              <a:ext uri="{FF2B5EF4-FFF2-40B4-BE49-F238E27FC236}">
                <a16:creationId xmlns:a16="http://schemas.microsoft.com/office/drawing/2014/main" id="{6B2154BF-4429-F48A-BCFA-FBA00D6F57AE}"/>
              </a:ext>
            </a:extLst>
          </p:cNvPr>
          <p:cNvSpPr txBox="1"/>
          <p:nvPr/>
        </p:nvSpPr>
        <p:spPr>
          <a:xfrm>
            <a:off x="424543" y="370114"/>
            <a:ext cx="3646714" cy="2123658"/>
          </a:xfrm>
          <a:prstGeom prst="rect">
            <a:avLst/>
          </a:prstGeom>
          <a:noFill/>
        </p:spPr>
        <p:txBody>
          <a:bodyPr wrap="square" rtlCol="0">
            <a:spAutoFit/>
          </a:bodyPr>
          <a:lstStyle/>
          <a:p>
            <a:pPr algn="ctr"/>
            <a:r>
              <a:rPr lang="en-CA" sz="2200" dirty="0">
                <a:effectLst/>
                <a:latin typeface="Calibri" panose="020F0502020204030204" pitchFamily="34" charset="0"/>
                <a:ea typeface="Calibri" panose="020F0502020204030204" pitchFamily="34" charset="0"/>
                <a:cs typeface="Times New Roman" panose="02020603050405020304" pitchFamily="18" charset="0"/>
              </a:rPr>
              <a:t>Penrose added to his diagram another showing what happens at a boundary of regular space and an area that represents what happens inside a black hole. </a:t>
            </a:r>
            <a:endParaRPr lang="en-CA" sz="2200" dirty="0"/>
          </a:p>
        </p:txBody>
      </p:sp>
    </p:spTree>
    <p:extLst>
      <p:ext uri="{BB962C8B-B14F-4D97-AF65-F5344CB8AC3E}">
        <p14:creationId xmlns:p14="http://schemas.microsoft.com/office/powerpoint/2010/main" val="3050951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658835"/>
          </a:xfrm>
          <a:prstGeom prst="rect">
            <a:avLst/>
          </a:prstGeom>
          <a:noFill/>
        </p:spPr>
        <p:txBody>
          <a:bodyPr wrap="square" rtlCol="0">
            <a:spAutoFit/>
          </a:bodyPr>
          <a:lstStyle/>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 how do we use these diagrams to tell us anything?</a:t>
            </a:r>
          </a:p>
        </p:txBody>
      </p:sp>
    </p:spTree>
    <p:extLst>
      <p:ext uri="{BB962C8B-B14F-4D97-AF65-F5344CB8AC3E}">
        <p14:creationId xmlns:p14="http://schemas.microsoft.com/office/powerpoint/2010/main" val="136747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a:extLst>
              <a:ext uri="{FF2B5EF4-FFF2-40B4-BE49-F238E27FC236}">
                <a16:creationId xmlns:a16="http://schemas.microsoft.com/office/drawing/2014/main" id="{1FEC126A-8691-30CC-7EAD-12269D254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228" y="293914"/>
            <a:ext cx="9325281" cy="6346372"/>
          </a:xfrm>
          <a:prstGeom prst="rect">
            <a:avLst/>
          </a:prstGeom>
        </p:spPr>
      </p:pic>
      <p:sp>
        <p:nvSpPr>
          <p:cNvPr id="7" name="TextBox 6">
            <a:extLst>
              <a:ext uri="{FF2B5EF4-FFF2-40B4-BE49-F238E27FC236}">
                <a16:creationId xmlns:a16="http://schemas.microsoft.com/office/drawing/2014/main" id="{E070AA70-21F5-AFCB-4305-BBF511EA0101}"/>
              </a:ext>
            </a:extLst>
          </p:cNvPr>
          <p:cNvSpPr txBox="1"/>
          <p:nvPr/>
        </p:nvSpPr>
        <p:spPr>
          <a:xfrm>
            <a:off x="315686" y="293915"/>
            <a:ext cx="2982685" cy="2800767"/>
          </a:xfrm>
          <a:prstGeom prst="rect">
            <a:avLst/>
          </a:prstGeom>
          <a:noFill/>
        </p:spPr>
        <p:txBody>
          <a:bodyPr wrap="square" rtlCol="0">
            <a:spAutoFit/>
          </a:bodyPr>
          <a:lstStyle/>
          <a:p>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This diagram shows the paths through space-time of two travellers who suddenly come across a black hole.  The dots represent 1-hour intervals from their individual perspectives.  </a:t>
            </a:r>
            <a:endParaRPr lang="en-CA" sz="2200" dirty="0"/>
          </a:p>
        </p:txBody>
      </p:sp>
      <p:sp>
        <p:nvSpPr>
          <p:cNvPr id="8" name="TextBox 7">
            <a:extLst>
              <a:ext uri="{FF2B5EF4-FFF2-40B4-BE49-F238E27FC236}">
                <a16:creationId xmlns:a16="http://schemas.microsoft.com/office/drawing/2014/main" id="{C369A28F-603C-5D5E-B4C6-027062E77886}"/>
              </a:ext>
            </a:extLst>
          </p:cNvPr>
          <p:cNvSpPr txBox="1"/>
          <p:nvPr/>
        </p:nvSpPr>
        <p:spPr>
          <a:xfrm>
            <a:off x="315686" y="3657600"/>
            <a:ext cx="5562600" cy="2153282"/>
          </a:xfrm>
          <a:prstGeom prst="rect">
            <a:avLst/>
          </a:prstGeom>
          <a:noFill/>
        </p:spPr>
        <p:txBody>
          <a:bodyPr wrap="square" rtlCol="0">
            <a:spAutoFit/>
          </a:bodyPr>
          <a:lstStyle/>
          <a:p>
            <a:pPr lvl="0" algn="ctr">
              <a:lnSpc>
                <a:spcPct val="107000"/>
              </a:lnSpc>
              <a:spcAft>
                <a:spcPts val="800"/>
              </a:spcAft>
            </a:pP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Blue is happy just sitting in his spaceship and letting nature take its course without firing his rockets.  </a:t>
            </a:r>
          </a:p>
          <a:p>
            <a:pPr lvl="0" algn="ctr">
              <a:lnSpc>
                <a:spcPct val="107000"/>
              </a:lnSpc>
              <a:spcAft>
                <a:spcPts val="800"/>
              </a:spcAft>
            </a:pP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Red is more sensible and fires her rockets and accelerates away from the black hole.</a:t>
            </a:r>
          </a:p>
        </p:txBody>
      </p:sp>
    </p:spTree>
    <p:extLst>
      <p:ext uri="{BB962C8B-B14F-4D97-AF65-F5344CB8AC3E}">
        <p14:creationId xmlns:p14="http://schemas.microsoft.com/office/powerpoint/2010/main" val="332036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iangle&#10;&#10;Description automatically generated">
            <a:extLst>
              <a:ext uri="{FF2B5EF4-FFF2-40B4-BE49-F238E27FC236}">
                <a16:creationId xmlns:a16="http://schemas.microsoft.com/office/drawing/2014/main" id="{64D8F98A-BF7F-4BA8-3F73-2DF320AC4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664" y="-370315"/>
            <a:ext cx="9351822" cy="6945287"/>
          </a:xfrm>
          <a:prstGeom prst="rect">
            <a:avLst/>
          </a:prstGeom>
        </p:spPr>
      </p:pic>
      <p:sp>
        <p:nvSpPr>
          <p:cNvPr id="6" name="TextBox 5">
            <a:extLst>
              <a:ext uri="{FF2B5EF4-FFF2-40B4-BE49-F238E27FC236}">
                <a16:creationId xmlns:a16="http://schemas.microsoft.com/office/drawing/2014/main" id="{14897BC8-86AB-7998-3674-589DBA35343F}"/>
              </a:ext>
            </a:extLst>
          </p:cNvPr>
          <p:cNvSpPr txBox="1"/>
          <p:nvPr/>
        </p:nvSpPr>
        <p:spPr>
          <a:xfrm>
            <a:off x="-108858" y="528521"/>
            <a:ext cx="3984172" cy="1163139"/>
          </a:xfrm>
          <a:prstGeom prst="rect">
            <a:avLst/>
          </a:prstGeom>
          <a:noFill/>
        </p:spPr>
        <p:txBody>
          <a:bodyPr wrap="square" rtlCol="0">
            <a:spAutoFit/>
          </a:bodyPr>
          <a:lstStyle/>
          <a:p>
            <a:pPr lvl="0" algn="ctr">
              <a:lnSpc>
                <a:spcPct val="107000"/>
              </a:lnSpc>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This diagram shows the paths of our friends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red</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blue</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as well as three more travellers.</a:t>
            </a:r>
          </a:p>
        </p:txBody>
      </p:sp>
      <p:sp>
        <p:nvSpPr>
          <p:cNvPr id="7" name="TextBox 6">
            <a:extLst>
              <a:ext uri="{FF2B5EF4-FFF2-40B4-BE49-F238E27FC236}">
                <a16:creationId xmlns:a16="http://schemas.microsoft.com/office/drawing/2014/main" id="{95DA803D-6A12-0CBF-F851-D36B6F4D03E2}"/>
              </a:ext>
            </a:extLst>
          </p:cNvPr>
          <p:cNvSpPr txBox="1"/>
          <p:nvPr/>
        </p:nvSpPr>
        <p:spPr>
          <a:xfrm>
            <a:off x="87088" y="1726811"/>
            <a:ext cx="5246913" cy="1887696"/>
          </a:xfrm>
          <a:prstGeom prst="rect">
            <a:avLst/>
          </a:prstGeom>
          <a:noFill/>
        </p:spPr>
        <p:txBody>
          <a:bodyPr wrap="square" rtlCol="0">
            <a:spAutoFit/>
          </a:bodyPr>
          <a:lstStyle/>
          <a:p>
            <a:pPr lvl="0" algn="ctr">
              <a:lnSpc>
                <a:spcPct val="107000"/>
              </a:lnSpc>
              <a:spcAft>
                <a:spcPts val="800"/>
              </a:spcAft>
            </a:pP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Blue</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allowed his ship to just float across the event horizon and be drawn towards the singularity.  His watch shows 20 dots, which corresponds to almost a day inside the black hole before the end of his time.  </a:t>
            </a:r>
          </a:p>
        </p:txBody>
      </p:sp>
      <p:sp>
        <p:nvSpPr>
          <p:cNvPr id="8" name="TextBox 7">
            <a:extLst>
              <a:ext uri="{FF2B5EF4-FFF2-40B4-BE49-F238E27FC236}">
                <a16:creationId xmlns:a16="http://schemas.microsoft.com/office/drawing/2014/main" id="{C243B711-00EE-92C0-DBB4-18184AE68D07}"/>
              </a:ext>
            </a:extLst>
          </p:cNvPr>
          <p:cNvSpPr txBox="1"/>
          <p:nvPr/>
        </p:nvSpPr>
        <p:spPr>
          <a:xfrm>
            <a:off x="87088" y="3649657"/>
            <a:ext cx="7195455" cy="1887696"/>
          </a:xfrm>
          <a:prstGeom prst="rect">
            <a:avLst/>
          </a:prstGeom>
          <a:noFill/>
        </p:spPr>
        <p:txBody>
          <a:bodyPr wrap="square" rtlCol="0">
            <a:spAutoFit/>
          </a:bodyPr>
          <a:lstStyle/>
          <a:p>
            <a:pPr lvl="0" algn="ctr">
              <a:lnSpc>
                <a:spcPct val="107000"/>
              </a:lnSpc>
            </a:pP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Green </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starts off doing the same thing as blue, but as soon as she crosses the event horizon, she panics, turns her rockets on full power to push away from the singularity.  She only has 16 dots across her world line before it ends in the singularity.  Her acceleration only made conditions worse for her.  </a:t>
            </a:r>
          </a:p>
        </p:txBody>
      </p:sp>
      <p:sp>
        <p:nvSpPr>
          <p:cNvPr id="9" name="TextBox 8">
            <a:extLst>
              <a:ext uri="{FF2B5EF4-FFF2-40B4-BE49-F238E27FC236}">
                <a16:creationId xmlns:a16="http://schemas.microsoft.com/office/drawing/2014/main" id="{2F9D27E9-EA3C-7ACD-5BFC-386571728A48}"/>
              </a:ext>
            </a:extLst>
          </p:cNvPr>
          <p:cNvSpPr txBox="1"/>
          <p:nvPr/>
        </p:nvSpPr>
        <p:spPr>
          <a:xfrm>
            <a:off x="87089" y="5607654"/>
            <a:ext cx="8784768" cy="1163139"/>
          </a:xfrm>
          <a:prstGeom prst="rect">
            <a:avLst/>
          </a:prstGeom>
          <a:noFill/>
        </p:spPr>
        <p:txBody>
          <a:bodyPr wrap="square" rtlCol="0">
            <a:spAutoFit/>
          </a:bodyPr>
          <a:lstStyle/>
          <a:p>
            <a:pPr lvl="0" algn="ctr">
              <a:lnSpc>
                <a:spcPct val="107000"/>
              </a:lnSpc>
            </a:pP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Magenta </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was with Blue and Green but decides to end it all by accelerating towards the singularity.  She has 17 dots on her world line, 1 more than Green.</a:t>
            </a:r>
          </a:p>
        </p:txBody>
      </p:sp>
    </p:spTree>
    <p:extLst>
      <p:ext uri="{BB962C8B-B14F-4D97-AF65-F5344CB8AC3E}">
        <p14:creationId xmlns:p14="http://schemas.microsoft.com/office/powerpoint/2010/main" val="367763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4A7432-C436-0D65-E5AB-0B6D38C9C09C}"/>
              </a:ext>
            </a:extLst>
          </p:cNvPr>
          <p:cNvPicPr>
            <a:picLocks noChangeAspect="1"/>
          </p:cNvPicPr>
          <p:nvPr/>
        </p:nvPicPr>
        <p:blipFill>
          <a:blip r:embed="rId3"/>
          <a:stretch>
            <a:fillRect/>
          </a:stretch>
        </p:blipFill>
        <p:spPr>
          <a:xfrm>
            <a:off x="1034142" y="425134"/>
            <a:ext cx="9941275" cy="5899466"/>
          </a:xfrm>
          <a:prstGeom prst="rect">
            <a:avLst/>
          </a:prstGeom>
        </p:spPr>
      </p:pic>
    </p:spTree>
    <p:extLst>
      <p:ext uri="{BB962C8B-B14F-4D97-AF65-F5344CB8AC3E}">
        <p14:creationId xmlns:p14="http://schemas.microsoft.com/office/powerpoint/2010/main" val="1725696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iangle&#10;&#10;Description automatically generated">
            <a:extLst>
              <a:ext uri="{FF2B5EF4-FFF2-40B4-BE49-F238E27FC236}">
                <a16:creationId xmlns:a16="http://schemas.microsoft.com/office/drawing/2014/main" id="{64D8F98A-BF7F-4BA8-3F73-2DF320AC4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664" y="-370315"/>
            <a:ext cx="9351822" cy="6945287"/>
          </a:xfrm>
          <a:prstGeom prst="rect">
            <a:avLst/>
          </a:prstGeom>
        </p:spPr>
      </p:pic>
      <p:sp>
        <p:nvSpPr>
          <p:cNvPr id="7" name="TextBox 6">
            <a:extLst>
              <a:ext uri="{FF2B5EF4-FFF2-40B4-BE49-F238E27FC236}">
                <a16:creationId xmlns:a16="http://schemas.microsoft.com/office/drawing/2014/main" id="{95DA803D-6A12-0CBF-F851-D36B6F4D03E2}"/>
              </a:ext>
            </a:extLst>
          </p:cNvPr>
          <p:cNvSpPr txBox="1"/>
          <p:nvPr/>
        </p:nvSpPr>
        <p:spPr>
          <a:xfrm>
            <a:off x="-97972" y="650728"/>
            <a:ext cx="5246913" cy="2612254"/>
          </a:xfrm>
          <a:prstGeom prst="rect">
            <a:avLst/>
          </a:prstGeom>
          <a:noFill/>
        </p:spPr>
        <p:txBody>
          <a:bodyPr wrap="square" rtlCol="0">
            <a:spAutoFit/>
          </a:bodyPr>
          <a:lstStyle/>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From Blues perspective, he sees Green recede into the distance above him in the direction of the horizon, while magenta heads away in the direction of the singularity.  They both get smaller and smaller as they disappear into the distance in opposite directions</a:t>
            </a:r>
          </a:p>
        </p:txBody>
      </p:sp>
      <p:sp>
        <p:nvSpPr>
          <p:cNvPr id="9" name="TextBox 8">
            <a:extLst>
              <a:ext uri="{FF2B5EF4-FFF2-40B4-BE49-F238E27FC236}">
                <a16:creationId xmlns:a16="http://schemas.microsoft.com/office/drawing/2014/main" id="{2F9D27E9-EA3C-7ACD-5BFC-386571728A48}"/>
              </a:ext>
            </a:extLst>
          </p:cNvPr>
          <p:cNvSpPr txBox="1"/>
          <p:nvPr/>
        </p:nvSpPr>
        <p:spPr>
          <a:xfrm>
            <a:off x="0" y="3962718"/>
            <a:ext cx="7380511" cy="2249975"/>
          </a:xfrm>
          <a:prstGeom prst="rect">
            <a:avLst/>
          </a:prstGeom>
          <a:noFill/>
        </p:spPr>
        <p:txBody>
          <a:bodyPr wrap="square" rtlCol="0">
            <a:spAutoFit/>
          </a:bodyPr>
          <a:lstStyle/>
          <a:p>
            <a:pPr lvl="0" algn="ctr">
              <a:lnSpc>
                <a:spcPct val="107000"/>
              </a:lnSpc>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At the top of the diagram are 2 light-beams sent out by Magenta, the first at </a:t>
            </a:r>
            <a:r>
              <a:rPr lang="en-CA" sz="2200" kern="100" dirty="0">
                <a:latin typeface="Calibri" panose="020F0502020204030204" pitchFamily="34" charset="0"/>
                <a:ea typeface="Calibri" panose="020F0502020204030204" pitchFamily="34" charset="0"/>
                <a:cs typeface="Times New Roman" panose="02020603050405020304" pitchFamily="18" charset="0"/>
              </a:rPr>
              <a:t>9</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hours after passing the horizon and the second at 14 hours.  The first light-beam hits Blue’s trajectory, so he can see it.  However, the second one does not.  Blue never sees Magenta hit the singularity.  He would continue to see her way down below him as he is winked out of existence</a:t>
            </a:r>
          </a:p>
        </p:txBody>
      </p:sp>
    </p:spTree>
    <p:extLst>
      <p:ext uri="{BB962C8B-B14F-4D97-AF65-F5344CB8AC3E}">
        <p14:creationId xmlns:p14="http://schemas.microsoft.com/office/powerpoint/2010/main" val="121639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iangle&#10;&#10;Description automatically generated">
            <a:extLst>
              <a:ext uri="{FF2B5EF4-FFF2-40B4-BE49-F238E27FC236}">
                <a16:creationId xmlns:a16="http://schemas.microsoft.com/office/drawing/2014/main" id="{64D8F98A-BF7F-4BA8-3F73-2DF320AC4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664" y="-370315"/>
            <a:ext cx="9351822" cy="6945287"/>
          </a:xfrm>
          <a:prstGeom prst="rect">
            <a:avLst/>
          </a:prstGeom>
        </p:spPr>
      </p:pic>
      <p:sp>
        <p:nvSpPr>
          <p:cNvPr id="7" name="TextBox 6">
            <a:extLst>
              <a:ext uri="{FF2B5EF4-FFF2-40B4-BE49-F238E27FC236}">
                <a16:creationId xmlns:a16="http://schemas.microsoft.com/office/drawing/2014/main" id="{95DA803D-6A12-0CBF-F851-D36B6F4D03E2}"/>
              </a:ext>
            </a:extLst>
          </p:cNvPr>
          <p:cNvSpPr txBox="1"/>
          <p:nvPr/>
        </p:nvSpPr>
        <p:spPr>
          <a:xfrm>
            <a:off x="-97972" y="650728"/>
            <a:ext cx="4038601" cy="800860"/>
          </a:xfrm>
          <a:prstGeom prst="rect">
            <a:avLst/>
          </a:prstGeom>
          <a:noFill/>
        </p:spPr>
        <p:txBody>
          <a:bodyPr wrap="square" rtlCol="0">
            <a:spAutoFit/>
          </a:bodyPr>
          <a:lstStyle/>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What does this like to someone outside the black hole?</a:t>
            </a:r>
          </a:p>
        </p:txBody>
      </p:sp>
      <p:sp>
        <p:nvSpPr>
          <p:cNvPr id="9" name="TextBox 8">
            <a:extLst>
              <a:ext uri="{FF2B5EF4-FFF2-40B4-BE49-F238E27FC236}">
                <a16:creationId xmlns:a16="http://schemas.microsoft.com/office/drawing/2014/main" id="{2F9D27E9-EA3C-7ACD-5BFC-386571728A48}"/>
              </a:ext>
            </a:extLst>
          </p:cNvPr>
          <p:cNvSpPr txBox="1"/>
          <p:nvPr/>
        </p:nvSpPr>
        <p:spPr>
          <a:xfrm>
            <a:off x="76200" y="4100285"/>
            <a:ext cx="7380511" cy="2612254"/>
          </a:xfrm>
          <a:prstGeom prst="rect">
            <a:avLst/>
          </a:prstGeom>
          <a:noFill/>
        </p:spPr>
        <p:txBody>
          <a:bodyPr wrap="square" rtlCol="0">
            <a:spAutoFit/>
          </a:bodyPr>
          <a:lstStyle/>
          <a:p>
            <a:pPr lvl="0" algn="ctr">
              <a:lnSpc>
                <a:spcPct val="107000"/>
              </a:lnSpc>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Red never sees Blue cross the event horizon since that light beam travels along the line that travels to time at infinity at the top vertex of the diagram.  She continues to see light coming from Red forever.  She sees him fall towards the horizon at increasingly slow motion until he eventually freezes there.  However, since light waves also shift towards the infrared, he also fades away as he approaches the horizon.</a:t>
            </a:r>
          </a:p>
        </p:txBody>
      </p:sp>
      <p:sp>
        <p:nvSpPr>
          <p:cNvPr id="2" name="TextBox 1">
            <a:extLst>
              <a:ext uri="{FF2B5EF4-FFF2-40B4-BE49-F238E27FC236}">
                <a16:creationId xmlns:a16="http://schemas.microsoft.com/office/drawing/2014/main" id="{E77C58AB-6F5E-B039-360E-43FD4D6CAC2F}"/>
              </a:ext>
            </a:extLst>
          </p:cNvPr>
          <p:cNvSpPr txBox="1"/>
          <p:nvPr/>
        </p:nvSpPr>
        <p:spPr>
          <a:xfrm>
            <a:off x="228601" y="1451588"/>
            <a:ext cx="4463142" cy="1107996"/>
          </a:xfrm>
          <a:prstGeom prst="rect">
            <a:avLst/>
          </a:prstGeom>
          <a:noFill/>
        </p:spPr>
        <p:txBody>
          <a:bodyPr wrap="square" rtlCol="0">
            <a:spAutoFit/>
          </a:bodyPr>
          <a:lstStyle/>
          <a:p>
            <a:r>
              <a:rPr lang="en-CA" sz="2200" dirty="0"/>
              <a:t>Red wisely turned her rockets on and avoided being drawn into the black hole</a:t>
            </a:r>
          </a:p>
        </p:txBody>
      </p:sp>
      <p:sp>
        <p:nvSpPr>
          <p:cNvPr id="3" name="TextBox 2">
            <a:extLst>
              <a:ext uri="{FF2B5EF4-FFF2-40B4-BE49-F238E27FC236}">
                <a16:creationId xmlns:a16="http://schemas.microsoft.com/office/drawing/2014/main" id="{3436A121-72EC-F048-47B6-1F6C3C92BA6A}"/>
              </a:ext>
            </a:extLst>
          </p:cNvPr>
          <p:cNvSpPr txBox="1"/>
          <p:nvPr/>
        </p:nvSpPr>
        <p:spPr>
          <a:xfrm>
            <a:off x="228600" y="2559584"/>
            <a:ext cx="6095999" cy="1446550"/>
          </a:xfrm>
          <a:prstGeom prst="rect">
            <a:avLst/>
          </a:prstGeom>
          <a:noFill/>
        </p:spPr>
        <p:txBody>
          <a:bodyPr wrap="square" rtlCol="0">
            <a:spAutoFit/>
          </a:bodyPr>
          <a:lstStyle/>
          <a:p>
            <a:r>
              <a:rPr lang="en-CA" sz="2200" dirty="0"/>
              <a:t>If we look at the 4 light-beams from blue, we can see that the beams cross Red’s time-line after many of reds time-dots.  This means that red experiences many hours for each hour that Blue experiences</a:t>
            </a:r>
          </a:p>
        </p:txBody>
      </p:sp>
    </p:spTree>
    <p:extLst>
      <p:ext uri="{BB962C8B-B14F-4D97-AF65-F5344CB8AC3E}">
        <p14:creationId xmlns:p14="http://schemas.microsoft.com/office/powerpoint/2010/main" val="917125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iangle&#10;&#10;Description automatically generated">
            <a:extLst>
              <a:ext uri="{FF2B5EF4-FFF2-40B4-BE49-F238E27FC236}">
                <a16:creationId xmlns:a16="http://schemas.microsoft.com/office/drawing/2014/main" id="{64D8F98A-BF7F-4BA8-3F73-2DF320AC4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664" y="-370315"/>
            <a:ext cx="9351822" cy="6945287"/>
          </a:xfrm>
          <a:prstGeom prst="rect">
            <a:avLst/>
          </a:prstGeom>
        </p:spPr>
      </p:pic>
      <p:sp>
        <p:nvSpPr>
          <p:cNvPr id="7" name="TextBox 6">
            <a:extLst>
              <a:ext uri="{FF2B5EF4-FFF2-40B4-BE49-F238E27FC236}">
                <a16:creationId xmlns:a16="http://schemas.microsoft.com/office/drawing/2014/main" id="{95DA803D-6A12-0CBF-F851-D36B6F4D03E2}"/>
              </a:ext>
            </a:extLst>
          </p:cNvPr>
          <p:cNvSpPr txBox="1"/>
          <p:nvPr/>
        </p:nvSpPr>
        <p:spPr>
          <a:xfrm>
            <a:off x="234039" y="465164"/>
            <a:ext cx="3423560" cy="438582"/>
          </a:xfrm>
          <a:prstGeom prst="rect">
            <a:avLst/>
          </a:prstGeom>
          <a:noFill/>
        </p:spPr>
        <p:txBody>
          <a:bodyPr wrap="square" rtlCol="0">
            <a:spAutoFit/>
          </a:bodyPr>
          <a:lstStyle/>
          <a:p>
            <a:pPr lvl="0">
              <a:lnSpc>
                <a:spcPct val="107000"/>
              </a:lnSpc>
              <a:spcAft>
                <a:spcPts val="800"/>
              </a:spcAft>
            </a:pPr>
            <a:r>
              <a:rPr lang="en-CA" sz="2200" kern="100" dirty="0">
                <a:latin typeface="Calibri" panose="020F0502020204030204" pitchFamily="34" charset="0"/>
                <a:ea typeface="Calibri" panose="020F0502020204030204" pitchFamily="34" charset="0"/>
                <a:cs typeface="Times New Roman" panose="02020603050405020304" pitchFamily="18" charset="0"/>
              </a:rPr>
              <a:t>Now, let us look at Orange.  </a:t>
            </a:r>
            <a:endParaRPr lang="en-CA"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F9D27E9-EA3C-7ACD-5BFC-386571728A48}"/>
              </a:ext>
            </a:extLst>
          </p:cNvPr>
          <p:cNvSpPr txBox="1"/>
          <p:nvPr/>
        </p:nvSpPr>
        <p:spPr>
          <a:xfrm>
            <a:off x="211277" y="2375050"/>
            <a:ext cx="5736773" cy="1163139"/>
          </a:xfrm>
          <a:prstGeom prst="rect">
            <a:avLst/>
          </a:prstGeom>
          <a:noFill/>
        </p:spPr>
        <p:txBody>
          <a:bodyPr wrap="square" rtlCol="0">
            <a:spAutoFit/>
          </a:bodyPr>
          <a:lstStyle/>
          <a:p>
            <a:pPr lvl="0">
              <a:lnSpc>
                <a:spcPct val="107000"/>
              </a:lnSpc>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She will see Red (and Magenta and Green) slowing down as they approach the horizon and eventually freeze.  </a:t>
            </a:r>
          </a:p>
        </p:txBody>
      </p:sp>
      <p:sp>
        <p:nvSpPr>
          <p:cNvPr id="2" name="TextBox 1">
            <a:extLst>
              <a:ext uri="{FF2B5EF4-FFF2-40B4-BE49-F238E27FC236}">
                <a16:creationId xmlns:a16="http://schemas.microsoft.com/office/drawing/2014/main" id="{E77C58AB-6F5E-B039-360E-43FD4D6CAC2F}"/>
              </a:ext>
            </a:extLst>
          </p:cNvPr>
          <p:cNvSpPr txBox="1"/>
          <p:nvPr/>
        </p:nvSpPr>
        <p:spPr>
          <a:xfrm>
            <a:off x="283028" y="892219"/>
            <a:ext cx="3733801" cy="769441"/>
          </a:xfrm>
          <a:prstGeom prst="rect">
            <a:avLst/>
          </a:prstGeom>
          <a:noFill/>
        </p:spPr>
        <p:txBody>
          <a:bodyPr wrap="square" rtlCol="0">
            <a:spAutoFit/>
          </a:bodyPr>
          <a:lstStyle/>
          <a:p>
            <a:r>
              <a:rPr lang="en-CA" sz="2200" kern="100" dirty="0">
                <a:latin typeface="Calibri" panose="020F0502020204030204" pitchFamily="34" charset="0"/>
                <a:ea typeface="Calibri" panose="020F0502020204030204" pitchFamily="34" charset="0"/>
                <a:cs typeface="Times New Roman" panose="02020603050405020304" pitchFamily="18" charset="0"/>
              </a:rPr>
              <a:t>She decides to accelerate away from the blackhole, but does</a:t>
            </a:r>
            <a:endParaRPr lang="en-CA" sz="2200" dirty="0"/>
          </a:p>
        </p:txBody>
      </p:sp>
      <p:sp>
        <p:nvSpPr>
          <p:cNvPr id="3" name="TextBox 2">
            <a:extLst>
              <a:ext uri="{FF2B5EF4-FFF2-40B4-BE49-F238E27FC236}">
                <a16:creationId xmlns:a16="http://schemas.microsoft.com/office/drawing/2014/main" id="{3436A121-72EC-F048-47B6-1F6C3C92BA6A}"/>
              </a:ext>
            </a:extLst>
          </p:cNvPr>
          <p:cNvSpPr txBox="1"/>
          <p:nvPr/>
        </p:nvSpPr>
        <p:spPr>
          <a:xfrm>
            <a:off x="217713" y="1636032"/>
            <a:ext cx="4735287" cy="769441"/>
          </a:xfrm>
          <a:prstGeom prst="rect">
            <a:avLst/>
          </a:prstGeom>
          <a:noFill/>
        </p:spPr>
        <p:txBody>
          <a:bodyPr wrap="square" rtlCol="0">
            <a:spAutoFit/>
          </a:bodyPr>
          <a:lstStyle/>
          <a:p>
            <a:r>
              <a:rPr lang="en-CA" sz="2200" kern="100" dirty="0">
                <a:latin typeface="Calibri" panose="020F0502020204030204" pitchFamily="34" charset="0"/>
                <a:ea typeface="Calibri" panose="020F0502020204030204" pitchFamily="34" charset="0"/>
                <a:cs typeface="Times New Roman" panose="02020603050405020304" pitchFamily="18" charset="0"/>
              </a:rPr>
              <a:t> not accelerate enough and eventually crosses the event horizon.</a:t>
            </a:r>
            <a:endParaRPr lang="en-CA"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435F9D-0523-0A90-FA99-D4061234AA3B}"/>
              </a:ext>
            </a:extLst>
          </p:cNvPr>
          <p:cNvSpPr txBox="1"/>
          <p:nvPr/>
        </p:nvSpPr>
        <p:spPr>
          <a:xfrm>
            <a:off x="211276" y="3494646"/>
            <a:ext cx="6635837" cy="1107996"/>
          </a:xfrm>
          <a:prstGeom prst="rect">
            <a:avLst/>
          </a:prstGeom>
          <a:noFill/>
        </p:spPr>
        <p:txBody>
          <a:bodyPr wrap="square" rtlCol="0">
            <a:spAutoFit/>
          </a:bodyPr>
          <a:lstStyle/>
          <a:p>
            <a:r>
              <a:rPr lang="en-CA" sz="2200" dirty="0"/>
              <a:t>At the instant when Orange’s eyes cross the horizon, she will see the light that left her friends as they crossed the horizon. </a:t>
            </a:r>
          </a:p>
        </p:txBody>
      </p:sp>
      <p:sp>
        <p:nvSpPr>
          <p:cNvPr id="11" name="TextBox 10">
            <a:extLst>
              <a:ext uri="{FF2B5EF4-FFF2-40B4-BE49-F238E27FC236}">
                <a16:creationId xmlns:a16="http://schemas.microsoft.com/office/drawing/2014/main" id="{2940ACFE-92FA-18FF-B2E7-F76E15A6D0B8}"/>
              </a:ext>
            </a:extLst>
          </p:cNvPr>
          <p:cNvSpPr txBox="1"/>
          <p:nvPr/>
        </p:nvSpPr>
        <p:spPr>
          <a:xfrm>
            <a:off x="211276" y="4600403"/>
            <a:ext cx="7735295" cy="1785104"/>
          </a:xfrm>
          <a:prstGeom prst="rect">
            <a:avLst/>
          </a:prstGeom>
          <a:noFill/>
        </p:spPr>
        <p:txBody>
          <a:bodyPr wrap="square" rtlCol="0">
            <a:spAutoFit/>
          </a:bodyPr>
          <a:lstStyle/>
          <a:p>
            <a:r>
              <a:rPr lang="en-CA" sz="2200" dirty="0"/>
              <a:t>O</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nce orange has crossed the horizon, she can see more of the light from her friends, light that left them after they crossed the </a:t>
            </a:r>
            <a:r>
              <a:rPr lang="en-CA" sz="2200" dirty="0"/>
              <a:t>horizon, but they will appear to be far away, moving very slowly and will also eventually fade away.</a:t>
            </a:r>
          </a:p>
          <a:p>
            <a:endParaRPr lang="en-CA" sz="2200" dirty="0"/>
          </a:p>
        </p:txBody>
      </p:sp>
    </p:spTree>
    <p:extLst>
      <p:ext uri="{BB962C8B-B14F-4D97-AF65-F5344CB8AC3E}">
        <p14:creationId xmlns:p14="http://schemas.microsoft.com/office/powerpoint/2010/main" val="61147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iangular shape&#10;&#10;Description automatically generated">
            <a:extLst>
              <a:ext uri="{FF2B5EF4-FFF2-40B4-BE49-F238E27FC236}">
                <a16:creationId xmlns:a16="http://schemas.microsoft.com/office/drawing/2014/main" id="{3439551B-0B5B-697A-FF75-49473122D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570" y="522515"/>
            <a:ext cx="8460661" cy="5980608"/>
          </a:xfrm>
          <a:prstGeom prst="rect">
            <a:avLst/>
          </a:prstGeom>
        </p:spPr>
      </p:pic>
      <p:sp>
        <p:nvSpPr>
          <p:cNvPr id="2" name="TextBox 1">
            <a:extLst>
              <a:ext uri="{FF2B5EF4-FFF2-40B4-BE49-F238E27FC236}">
                <a16:creationId xmlns:a16="http://schemas.microsoft.com/office/drawing/2014/main" id="{5337F443-A368-F4BD-735B-F1174AB5CD1E}"/>
              </a:ext>
            </a:extLst>
          </p:cNvPr>
          <p:cNvSpPr txBox="1"/>
          <p:nvPr/>
        </p:nvSpPr>
        <p:spPr>
          <a:xfrm>
            <a:off x="152400" y="354877"/>
            <a:ext cx="4191000" cy="1578429"/>
          </a:xfrm>
          <a:prstGeom prst="rect">
            <a:avLst/>
          </a:prstGeom>
          <a:noFill/>
        </p:spPr>
        <p:txBody>
          <a:bodyPr wrap="square" rtlCol="0">
            <a:spAutoFit/>
          </a:bodyPr>
          <a:lstStyle/>
          <a:p>
            <a:pPr lvl="0">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Let us look at 2 objects that are separated by a small distance in space (for example, an astronaut’s head and his feet)</a:t>
            </a:r>
          </a:p>
        </p:txBody>
      </p:sp>
      <p:sp>
        <p:nvSpPr>
          <p:cNvPr id="3" name="TextBox 2">
            <a:extLst>
              <a:ext uri="{FF2B5EF4-FFF2-40B4-BE49-F238E27FC236}">
                <a16:creationId xmlns:a16="http://schemas.microsoft.com/office/drawing/2014/main" id="{42E688CD-6779-DDAB-F497-861A1502FB0C}"/>
              </a:ext>
            </a:extLst>
          </p:cNvPr>
          <p:cNvSpPr txBox="1"/>
          <p:nvPr/>
        </p:nvSpPr>
        <p:spPr>
          <a:xfrm>
            <a:off x="152400" y="1802679"/>
            <a:ext cx="4680856" cy="1446550"/>
          </a:xfrm>
          <a:prstGeom prst="rect">
            <a:avLst/>
          </a:prstGeom>
          <a:noFill/>
        </p:spPr>
        <p:txBody>
          <a:bodyPr wrap="square" rtlCol="0">
            <a:spAutoFit/>
          </a:bodyPr>
          <a:lstStyle/>
          <a:p>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The light beams shown bouncing back and forth between the 2 dots can be thought of as a laser measuring device.</a:t>
            </a:r>
          </a:p>
          <a:p>
            <a:endParaRPr lang="en-CA" sz="2200" dirty="0"/>
          </a:p>
        </p:txBody>
      </p:sp>
      <p:sp>
        <p:nvSpPr>
          <p:cNvPr id="4" name="TextBox 3">
            <a:extLst>
              <a:ext uri="{FF2B5EF4-FFF2-40B4-BE49-F238E27FC236}">
                <a16:creationId xmlns:a16="http://schemas.microsoft.com/office/drawing/2014/main" id="{9173A21E-5ED3-3429-B9F0-6F75879A945C}"/>
              </a:ext>
            </a:extLst>
          </p:cNvPr>
          <p:cNvSpPr txBox="1"/>
          <p:nvPr/>
        </p:nvSpPr>
        <p:spPr>
          <a:xfrm>
            <a:off x="152400" y="2847623"/>
            <a:ext cx="6204857" cy="1525418"/>
          </a:xfrm>
          <a:prstGeom prst="rect">
            <a:avLst/>
          </a:prstGeom>
          <a:noFill/>
        </p:spPr>
        <p:txBody>
          <a:bodyPr wrap="square" rtlCol="0">
            <a:spAutoFit/>
          </a:bodyPr>
          <a:lstStyle/>
          <a:p>
            <a:pPr lvl="0">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As you can see, as time goes on, the length of these light beams becomes increasingly longer.  The astronaut’s head is getting further and further away from his feet.  He is being stretched!</a:t>
            </a:r>
          </a:p>
        </p:txBody>
      </p:sp>
      <p:sp>
        <p:nvSpPr>
          <p:cNvPr id="6" name="TextBox 5">
            <a:extLst>
              <a:ext uri="{FF2B5EF4-FFF2-40B4-BE49-F238E27FC236}">
                <a16:creationId xmlns:a16="http://schemas.microsoft.com/office/drawing/2014/main" id="{ED0557D9-9F6E-FFAB-76ED-04BB4006F3BF}"/>
              </a:ext>
            </a:extLst>
          </p:cNvPr>
          <p:cNvSpPr txBox="1"/>
          <p:nvPr/>
        </p:nvSpPr>
        <p:spPr>
          <a:xfrm>
            <a:off x="152401" y="4452258"/>
            <a:ext cx="7630886" cy="1990288"/>
          </a:xfrm>
          <a:prstGeom prst="rect">
            <a:avLst/>
          </a:prstGeom>
          <a:noFill/>
        </p:spPr>
        <p:txBody>
          <a:bodyPr wrap="square" rtlCol="0">
            <a:spAutoFit/>
          </a:bodyPr>
          <a:lstStyle/>
          <a:p>
            <a:pPr lvl="0">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We should not be surprised.  We know that the gravitational force between the earth and the moon creates strong tides in the ocean.  The much larger mass of a black hole can be expected to produce even greater tidal forces.  </a:t>
            </a:r>
          </a:p>
          <a:p>
            <a:pPr lvl="0">
              <a:lnSpc>
                <a:spcPct val="107000"/>
              </a:lnSpc>
              <a:spcAft>
                <a:spcPts val="800"/>
              </a:spcAft>
            </a:pP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Astronauts will be spaghettified!</a:t>
            </a:r>
          </a:p>
        </p:txBody>
      </p:sp>
    </p:spTree>
    <p:extLst>
      <p:ext uri="{BB962C8B-B14F-4D97-AF65-F5344CB8AC3E}">
        <p14:creationId xmlns:p14="http://schemas.microsoft.com/office/powerpoint/2010/main" val="240989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1354217"/>
          </a:xfrm>
          <a:prstGeom prst="rect">
            <a:avLst/>
          </a:prstGeom>
          <a:noFill/>
        </p:spPr>
        <p:txBody>
          <a:bodyPr wrap="square" rtlCol="0">
            <a:spAutoFit/>
          </a:bodyPr>
          <a:lstStyle/>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River Model of a Black Hole …. </a:t>
            </a:r>
          </a:p>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Another way to look at it</a:t>
            </a:r>
          </a:p>
        </p:txBody>
      </p:sp>
    </p:spTree>
    <p:extLst>
      <p:ext uri="{BB962C8B-B14F-4D97-AF65-F5344CB8AC3E}">
        <p14:creationId xmlns:p14="http://schemas.microsoft.com/office/powerpoint/2010/main" val="1365985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hole with a wire&#10;&#10;Description automatically generated">
            <a:extLst>
              <a:ext uri="{FF2B5EF4-FFF2-40B4-BE49-F238E27FC236}">
                <a16:creationId xmlns:a16="http://schemas.microsoft.com/office/drawing/2014/main" id="{4222A299-FB30-C0D5-F748-E7A2DE483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886" y="-424543"/>
            <a:ext cx="9946215" cy="5118985"/>
          </a:xfrm>
          <a:prstGeom prst="rect">
            <a:avLst/>
          </a:prstGeom>
        </p:spPr>
      </p:pic>
      <p:sp>
        <p:nvSpPr>
          <p:cNvPr id="8" name="TextBox 7">
            <a:extLst>
              <a:ext uri="{FF2B5EF4-FFF2-40B4-BE49-F238E27FC236}">
                <a16:creationId xmlns:a16="http://schemas.microsoft.com/office/drawing/2014/main" id="{1B2CECD6-208A-610F-370E-7C0333ED51F8}"/>
              </a:ext>
            </a:extLst>
          </p:cNvPr>
          <p:cNvSpPr txBox="1"/>
          <p:nvPr/>
        </p:nvSpPr>
        <p:spPr>
          <a:xfrm>
            <a:off x="217714" y="333514"/>
            <a:ext cx="2917372" cy="1525418"/>
          </a:xfrm>
          <a:prstGeom prst="rect">
            <a:avLst/>
          </a:prstGeom>
          <a:noFill/>
        </p:spPr>
        <p:txBody>
          <a:bodyPr wrap="square">
            <a:spAutoFit/>
          </a:bodyPr>
          <a:lstStyle/>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Another way physicists look at black holes is by using what is known as the “River Model.”</a:t>
            </a:r>
          </a:p>
        </p:txBody>
      </p:sp>
      <p:sp>
        <p:nvSpPr>
          <p:cNvPr id="9" name="TextBox 8">
            <a:extLst>
              <a:ext uri="{FF2B5EF4-FFF2-40B4-BE49-F238E27FC236}">
                <a16:creationId xmlns:a16="http://schemas.microsoft.com/office/drawing/2014/main" id="{F4D759A4-2081-4124-F422-5A42A57A24D7}"/>
              </a:ext>
            </a:extLst>
          </p:cNvPr>
          <p:cNvSpPr txBox="1"/>
          <p:nvPr/>
        </p:nvSpPr>
        <p:spPr>
          <a:xfrm>
            <a:off x="217714" y="1941734"/>
            <a:ext cx="2917371" cy="2974532"/>
          </a:xfrm>
          <a:prstGeom prst="rect">
            <a:avLst/>
          </a:prstGeom>
          <a:noFill/>
        </p:spPr>
        <p:txBody>
          <a:bodyPr wrap="square" rtlCol="0">
            <a:spAutoFit/>
          </a:bodyPr>
          <a:lstStyle/>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In this model, the black hole is thought of as being similar to water flowing into a drain in a bathtub.  The water represents space, which flows into the hole at ever-increasing speed.</a:t>
            </a:r>
          </a:p>
        </p:txBody>
      </p:sp>
      <p:sp>
        <p:nvSpPr>
          <p:cNvPr id="10" name="TextBox 9">
            <a:extLst>
              <a:ext uri="{FF2B5EF4-FFF2-40B4-BE49-F238E27FC236}">
                <a16:creationId xmlns:a16="http://schemas.microsoft.com/office/drawing/2014/main" id="{2849711C-FCB1-4626-4D3C-1CAF1567158C}"/>
              </a:ext>
            </a:extLst>
          </p:cNvPr>
          <p:cNvSpPr txBox="1"/>
          <p:nvPr/>
        </p:nvSpPr>
        <p:spPr>
          <a:xfrm>
            <a:off x="185057" y="4999068"/>
            <a:ext cx="11778342" cy="1525418"/>
          </a:xfrm>
          <a:prstGeom prst="rect">
            <a:avLst/>
          </a:prstGeom>
          <a:noFill/>
        </p:spPr>
        <p:txBody>
          <a:bodyPr wrap="square" rtlCol="0">
            <a:spAutoFit/>
          </a:bodyPr>
          <a:lstStyle/>
          <a:p>
            <a:pPr lvl="0">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Far from the black hole, the flow is sedate, and astronauts can easily swim upstream, away from the black hole.  As they approach the horizon, the flow reaches maximum speed (light speed) and nothing can swim away.  Inside the horizon, the river flows faster than the speed of light as it approaches the singularity.</a:t>
            </a:r>
          </a:p>
        </p:txBody>
      </p:sp>
    </p:spTree>
    <p:extLst>
      <p:ext uri="{BB962C8B-B14F-4D97-AF65-F5344CB8AC3E}">
        <p14:creationId xmlns:p14="http://schemas.microsoft.com/office/powerpoint/2010/main" val="55638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hole with a wire&#10;&#10;Description automatically generated">
            <a:extLst>
              <a:ext uri="{FF2B5EF4-FFF2-40B4-BE49-F238E27FC236}">
                <a16:creationId xmlns:a16="http://schemas.microsoft.com/office/drawing/2014/main" id="{4222A299-FB30-C0D5-F748-E7A2DE483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886" y="-424543"/>
            <a:ext cx="9946215" cy="5118985"/>
          </a:xfrm>
          <a:prstGeom prst="rect">
            <a:avLst/>
          </a:prstGeom>
        </p:spPr>
      </p:pic>
      <p:sp>
        <p:nvSpPr>
          <p:cNvPr id="8" name="TextBox 7">
            <a:extLst>
              <a:ext uri="{FF2B5EF4-FFF2-40B4-BE49-F238E27FC236}">
                <a16:creationId xmlns:a16="http://schemas.microsoft.com/office/drawing/2014/main" id="{1B2CECD6-208A-610F-370E-7C0333ED51F8}"/>
              </a:ext>
            </a:extLst>
          </p:cNvPr>
          <p:cNvSpPr txBox="1"/>
          <p:nvPr/>
        </p:nvSpPr>
        <p:spPr>
          <a:xfrm>
            <a:off x="0" y="183622"/>
            <a:ext cx="3135086" cy="4423647"/>
          </a:xfrm>
          <a:prstGeom prst="rect">
            <a:avLst/>
          </a:prstGeom>
          <a:noFill/>
        </p:spPr>
        <p:txBody>
          <a:bodyPr wrap="square">
            <a:spAutoFit/>
          </a:bodyPr>
          <a:lstStyle/>
          <a:p>
            <a:pPr lvl="0" algn="ctr">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Since the flow becomes faster as it approaches the singularity, two objects that were a small distance apart become separated as the closer one moves faster towards the center than the one further away. Stretching out anything that falls into the influence of the black hole.</a:t>
            </a:r>
          </a:p>
        </p:txBody>
      </p:sp>
      <p:sp>
        <p:nvSpPr>
          <p:cNvPr id="10" name="TextBox 9">
            <a:extLst>
              <a:ext uri="{FF2B5EF4-FFF2-40B4-BE49-F238E27FC236}">
                <a16:creationId xmlns:a16="http://schemas.microsoft.com/office/drawing/2014/main" id="{2849711C-FCB1-4626-4D3C-1CAF1567158C}"/>
              </a:ext>
            </a:extLst>
          </p:cNvPr>
          <p:cNvSpPr txBox="1"/>
          <p:nvPr/>
        </p:nvSpPr>
        <p:spPr>
          <a:xfrm>
            <a:off x="206829" y="4608025"/>
            <a:ext cx="11778342" cy="2249975"/>
          </a:xfrm>
          <a:prstGeom prst="rect">
            <a:avLst/>
          </a:prstGeom>
          <a:noFill/>
        </p:spPr>
        <p:txBody>
          <a:bodyPr wrap="square" rtlCol="0">
            <a:spAutoFit/>
          </a:bodyPr>
          <a:lstStyle/>
          <a:p>
            <a:pPr lvl="0">
              <a:lnSpc>
                <a:spcPct val="107000"/>
              </a:lnSpc>
              <a:spcAft>
                <a:spcPts val="80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If we think of photons as fish swimming from one object to another before the objects enter the black hole, we can imagine that the fish would have no trouble swimming when the objects are far from the event horizon but have more trouble swimming against the quickly moving stream at closer distances.  This would slow down the fish, causing what we see as a red shift.  (It would be a closer analogy to imagine that the fish become stretched as they get closer to the horizon, longer fish representing a shift to lower frequencies)</a:t>
            </a:r>
          </a:p>
        </p:txBody>
      </p:sp>
    </p:spTree>
    <p:extLst>
      <p:ext uri="{BB962C8B-B14F-4D97-AF65-F5344CB8AC3E}">
        <p14:creationId xmlns:p14="http://schemas.microsoft.com/office/powerpoint/2010/main" val="3544286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658835"/>
          </a:xfrm>
          <a:prstGeom prst="rect">
            <a:avLst/>
          </a:prstGeom>
          <a:noFill/>
        </p:spPr>
        <p:txBody>
          <a:bodyPr wrap="square" rtlCol="0">
            <a:spAutoFit/>
          </a:bodyPr>
          <a:lstStyle/>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Now for the WEIRD stuff….</a:t>
            </a:r>
          </a:p>
        </p:txBody>
      </p:sp>
    </p:spTree>
    <p:extLst>
      <p:ext uri="{BB962C8B-B14F-4D97-AF65-F5344CB8AC3E}">
        <p14:creationId xmlns:p14="http://schemas.microsoft.com/office/powerpoint/2010/main" val="4292551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quare with a line and a point&#10;&#10;Description automatically generated with medium confidence">
            <a:extLst>
              <a:ext uri="{FF2B5EF4-FFF2-40B4-BE49-F238E27FC236}">
                <a16:creationId xmlns:a16="http://schemas.microsoft.com/office/drawing/2014/main" id="{4F41807D-6A10-1AD1-7375-89C43E12F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743" y="-279550"/>
            <a:ext cx="6357257" cy="6310236"/>
          </a:xfrm>
          <a:prstGeom prst="rect">
            <a:avLst/>
          </a:prstGeom>
        </p:spPr>
      </p:pic>
      <p:sp>
        <p:nvSpPr>
          <p:cNvPr id="6" name="TextBox 5">
            <a:extLst>
              <a:ext uri="{FF2B5EF4-FFF2-40B4-BE49-F238E27FC236}">
                <a16:creationId xmlns:a16="http://schemas.microsoft.com/office/drawing/2014/main" id="{D73C8630-7BD8-60E0-02F7-C5F8118524F1}"/>
              </a:ext>
            </a:extLst>
          </p:cNvPr>
          <p:cNvSpPr txBox="1"/>
          <p:nvPr/>
        </p:nvSpPr>
        <p:spPr>
          <a:xfrm>
            <a:off x="141514" y="286204"/>
            <a:ext cx="5954486" cy="5510483"/>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CA" sz="2200" b="1" u="sng" kern="100" dirty="0">
                <a:effectLst/>
                <a:latin typeface="Calibri" panose="020F0502020204030204" pitchFamily="34" charset="0"/>
                <a:ea typeface="Calibri" panose="020F0502020204030204" pitchFamily="34" charset="0"/>
                <a:cs typeface="Times New Roman" panose="02020603050405020304" pitchFamily="18" charset="0"/>
              </a:rPr>
              <a:t>RINDLER</a:t>
            </a:r>
            <a:endParaRPr lang="en-CA"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This is a standard Penrose space-time diagram without a black hole.</a:t>
            </a:r>
          </a:p>
          <a:p>
            <a:pPr marL="342900" lvl="0" indent="-342900">
              <a:lnSpc>
                <a:spcPct val="107000"/>
              </a:lnSpc>
              <a:spcAft>
                <a:spcPts val="800"/>
              </a:spcAft>
              <a:buFont typeface="Symbol" panose="05050102010706020507" pitchFamily="18" charset="2"/>
              <a:buChar char=""/>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Imagine that we have an immortal astronaut (Rindler) flying in from the far-right distance at high speed.  From the time he enters this space, he wants to head back to his point of origin, so when we first see him, he is moving quickly towards the center of the diagram, but constantly accelerating away from the centre towards the right.  He finally reaches a point some distance from the center where he stops moving towards the center and starts moving, ever more quickly, towards the left.  His path is shown in this diagram as the red dots.</a:t>
            </a:r>
          </a:p>
        </p:txBody>
      </p:sp>
      <p:sp>
        <p:nvSpPr>
          <p:cNvPr id="7" name="TextBox 6">
            <a:extLst>
              <a:ext uri="{FF2B5EF4-FFF2-40B4-BE49-F238E27FC236}">
                <a16:creationId xmlns:a16="http://schemas.microsoft.com/office/drawing/2014/main" id="{7B596B44-4215-BFBE-74A8-BC24D192B34C}"/>
              </a:ext>
            </a:extLst>
          </p:cNvPr>
          <p:cNvSpPr txBox="1"/>
          <p:nvPr/>
        </p:nvSpPr>
        <p:spPr>
          <a:xfrm>
            <a:off x="7304313" y="6052458"/>
            <a:ext cx="3907647" cy="646331"/>
          </a:xfrm>
          <a:prstGeom prst="rect">
            <a:avLst/>
          </a:prstGeom>
          <a:noFill/>
        </p:spPr>
        <p:txBody>
          <a:bodyPr wrap="square" rtlCol="0">
            <a:spAutoFit/>
          </a:bodyPr>
          <a:lstStyle/>
          <a:p>
            <a:r>
              <a:rPr lang="en-US" b="1" dirty="0"/>
              <a:t>Wolfgang Rindler </a:t>
            </a:r>
            <a:r>
              <a:rPr lang="en-US" dirty="0"/>
              <a:t>was a physicist who introduced the term “Event Horizon”</a:t>
            </a:r>
            <a:endParaRPr lang="en-CA" dirty="0"/>
          </a:p>
        </p:txBody>
      </p:sp>
    </p:spTree>
    <p:extLst>
      <p:ext uri="{BB962C8B-B14F-4D97-AF65-F5344CB8AC3E}">
        <p14:creationId xmlns:p14="http://schemas.microsoft.com/office/powerpoint/2010/main" val="4244217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quare with a line and a point&#10;&#10;Description automatically generated with medium confidence">
            <a:extLst>
              <a:ext uri="{FF2B5EF4-FFF2-40B4-BE49-F238E27FC236}">
                <a16:creationId xmlns:a16="http://schemas.microsoft.com/office/drawing/2014/main" id="{4F41807D-6A10-1AD1-7375-89C43E12F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743" y="-279550"/>
            <a:ext cx="6357257" cy="6310236"/>
          </a:xfrm>
          <a:prstGeom prst="rect">
            <a:avLst/>
          </a:prstGeom>
        </p:spPr>
      </p:pic>
      <p:sp>
        <p:nvSpPr>
          <p:cNvPr id="6" name="TextBox 5">
            <a:extLst>
              <a:ext uri="{FF2B5EF4-FFF2-40B4-BE49-F238E27FC236}">
                <a16:creationId xmlns:a16="http://schemas.microsoft.com/office/drawing/2014/main" id="{D73C8630-7BD8-60E0-02F7-C5F8118524F1}"/>
              </a:ext>
            </a:extLst>
          </p:cNvPr>
          <p:cNvSpPr txBox="1"/>
          <p:nvPr/>
        </p:nvSpPr>
        <p:spPr>
          <a:xfrm>
            <a:off x="141513" y="286204"/>
            <a:ext cx="6357257" cy="3077124"/>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Because Rindler is constantly accelerating in a direction towards the right (even though he was initially moving at high speed towards the left) he feels a constant force pushing him into his seat.  </a:t>
            </a:r>
          </a:p>
          <a:p>
            <a:pPr marL="342900" lvl="0" indent="-342900">
              <a:lnSpc>
                <a:spcPct val="107000"/>
              </a:lnSpc>
              <a:spcAft>
                <a:spcPts val="800"/>
              </a:spcAft>
              <a:buFont typeface="Symbol" panose="05050102010706020507" pitchFamily="18" charset="2"/>
              <a:buChar char=""/>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The trajectory he follows is known as a Rindler Trajectory.  The most striking thing of this trajectory is that it stays entirely within the right quadrant of the diagram. (Labeled “1”)</a:t>
            </a:r>
          </a:p>
        </p:txBody>
      </p:sp>
      <p:sp>
        <p:nvSpPr>
          <p:cNvPr id="2" name="TextBox 1">
            <a:extLst>
              <a:ext uri="{FF2B5EF4-FFF2-40B4-BE49-F238E27FC236}">
                <a16:creationId xmlns:a16="http://schemas.microsoft.com/office/drawing/2014/main" id="{1173DA79-4FA5-BC42-BAE9-5F617A29F0FB}"/>
              </a:ext>
            </a:extLst>
          </p:cNvPr>
          <p:cNvSpPr txBox="1"/>
          <p:nvPr/>
        </p:nvSpPr>
        <p:spPr>
          <a:xfrm>
            <a:off x="141514" y="3494673"/>
            <a:ext cx="6934200" cy="2817438"/>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He can see anything that happens within this quadrant.  Light beams from anywhere in this quadrant travelling at 45</a:t>
            </a:r>
            <a:r>
              <a:rPr lang="en-CA" sz="2200" kern="100" dirty="0">
                <a:effectLst/>
                <a:latin typeface="Calibri" panose="020F0502020204030204" pitchFamily="34" charset="0"/>
                <a:ea typeface="Calibri" panose="020F0502020204030204" pitchFamily="34" charset="0"/>
                <a:cs typeface="Calibri" panose="020F0502020204030204" pitchFamily="34" charset="0"/>
              </a:rPr>
              <a:t>°</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will intersect Rindler’s trajectory</a:t>
            </a:r>
          </a:p>
          <a:p>
            <a:pPr marL="342900" lvl="0" indent="-342900">
              <a:lnSpc>
                <a:spcPct val="107000"/>
              </a:lnSpc>
              <a:spcAft>
                <a:spcPts val="800"/>
              </a:spcAft>
              <a:buFont typeface="Symbol" panose="05050102010706020507" pitchFamily="18" charset="2"/>
              <a:buChar char=""/>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However, Rindler cannot receive signals from regions 2 or 3!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Regions 2 and 3 are beyond Rindler’s horizon</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Symbol" panose="05050102010706020507" pitchFamily="18" charset="2"/>
              <a:buChar char=""/>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Region 4 is different.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Rindler can receive signals from Region 4, but he cannot send signals to this region</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4425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028291-183F-9F82-1E61-9EBBA24FCE07}"/>
              </a:ext>
            </a:extLst>
          </p:cNvPr>
          <p:cNvPicPr>
            <a:picLocks noChangeAspect="1"/>
          </p:cNvPicPr>
          <p:nvPr/>
        </p:nvPicPr>
        <p:blipFill>
          <a:blip r:embed="rId3"/>
          <a:stretch>
            <a:fillRect/>
          </a:stretch>
        </p:blipFill>
        <p:spPr>
          <a:xfrm>
            <a:off x="646521" y="827314"/>
            <a:ext cx="11012961" cy="5257800"/>
          </a:xfrm>
          <a:prstGeom prst="rect">
            <a:avLst/>
          </a:prstGeom>
        </p:spPr>
      </p:pic>
    </p:spTree>
    <p:extLst>
      <p:ext uri="{BB962C8B-B14F-4D97-AF65-F5344CB8AC3E}">
        <p14:creationId xmlns:p14="http://schemas.microsoft.com/office/powerpoint/2010/main" val="533139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plex graph&#10;&#10;Description automatically generated with medium confidence">
            <a:extLst>
              <a:ext uri="{FF2B5EF4-FFF2-40B4-BE49-F238E27FC236}">
                <a16:creationId xmlns:a16="http://schemas.microsoft.com/office/drawing/2014/main" id="{B994F5FD-580A-4F92-E0F4-1C89D6C8D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71" y="-228600"/>
            <a:ext cx="8321486" cy="6150664"/>
          </a:xfrm>
          <a:prstGeom prst="rect">
            <a:avLst/>
          </a:prstGeom>
        </p:spPr>
      </p:pic>
      <p:sp>
        <p:nvSpPr>
          <p:cNvPr id="7" name="TextBox 6">
            <a:extLst>
              <a:ext uri="{FF2B5EF4-FFF2-40B4-BE49-F238E27FC236}">
                <a16:creationId xmlns:a16="http://schemas.microsoft.com/office/drawing/2014/main" id="{6B2154BF-4429-F48A-BCFA-FBA00D6F57AE}"/>
              </a:ext>
            </a:extLst>
          </p:cNvPr>
          <p:cNvSpPr txBox="1"/>
          <p:nvPr/>
        </p:nvSpPr>
        <p:spPr>
          <a:xfrm>
            <a:off x="664030" y="1796143"/>
            <a:ext cx="4093028" cy="3816429"/>
          </a:xfrm>
          <a:prstGeom prst="rect">
            <a:avLst/>
          </a:prstGeom>
          <a:noFill/>
        </p:spPr>
        <p:txBody>
          <a:bodyPr wrap="square" rtlCol="0">
            <a:spAutoFit/>
          </a:bodyPr>
          <a:lstStyle/>
          <a:p>
            <a:pPr algn="ctr"/>
            <a:r>
              <a:rPr lang="en-CA" sz="2200" dirty="0">
                <a:effectLst/>
                <a:latin typeface="Calibri" panose="020F0502020204030204" pitchFamily="34" charset="0"/>
                <a:ea typeface="Calibri" panose="020F0502020204030204" pitchFamily="34" charset="0"/>
                <a:cs typeface="Times New Roman" panose="02020603050405020304" pitchFamily="18" charset="0"/>
              </a:rPr>
              <a:t>The Penrose Diagram for normal space with a black hole looks very unsymmetrical</a:t>
            </a:r>
            <a:r>
              <a:rPr lang="en-CA" sz="2200" dirty="0">
                <a:latin typeface="Calibri" panose="020F0502020204030204" pitchFamily="34" charset="0"/>
                <a:ea typeface="Calibri" panose="020F0502020204030204" pitchFamily="34" charset="0"/>
                <a:cs typeface="Times New Roman" panose="02020603050405020304" pitchFamily="18" charset="0"/>
              </a:rPr>
              <a:t>.</a:t>
            </a:r>
          </a:p>
          <a:p>
            <a:pPr algn="ctr"/>
            <a:r>
              <a:rPr lang="en-CA" sz="2200" dirty="0">
                <a:latin typeface="Calibri" panose="020F0502020204030204" pitchFamily="34" charset="0"/>
                <a:ea typeface="Calibri" panose="020F0502020204030204" pitchFamily="34" charset="0"/>
                <a:cs typeface="Times New Roman" panose="02020603050405020304" pitchFamily="18" charset="0"/>
              </a:rPr>
              <a:t>Physicists like symmetry, so they thought that they might be able to add some additional regions to make this more to their liking </a:t>
            </a:r>
          </a:p>
          <a:p>
            <a:pPr algn="ctr"/>
            <a:endParaRPr lang="en-CA" sz="2200" dirty="0">
              <a:latin typeface="Calibri" panose="020F0502020204030204" pitchFamily="34" charset="0"/>
              <a:ea typeface="Calibri" panose="020F0502020204030204" pitchFamily="34" charset="0"/>
              <a:cs typeface="Times New Roman" panose="02020603050405020304" pitchFamily="18" charset="0"/>
            </a:endParaRPr>
          </a:p>
          <a:p>
            <a:pPr algn="ctr"/>
            <a:r>
              <a:rPr lang="en-CA" sz="2200" dirty="0">
                <a:latin typeface="Calibri" panose="020F0502020204030204" pitchFamily="34" charset="0"/>
                <a:ea typeface="Calibri" panose="020F0502020204030204" pitchFamily="34" charset="0"/>
                <a:cs typeface="Times New Roman" panose="02020603050405020304" pitchFamily="18" charset="0"/>
              </a:rPr>
              <a:t>It turns out we have only been drawing half of the Schwarzschild solution to Einstein’s equations</a:t>
            </a:r>
            <a:endParaRPr lang="en-CA" sz="2200" dirty="0"/>
          </a:p>
        </p:txBody>
      </p:sp>
    </p:spTree>
    <p:extLst>
      <p:ext uri="{BB962C8B-B14F-4D97-AF65-F5344CB8AC3E}">
        <p14:creationId xmlns:p14="http://schemas.microsoft.com/office/powerpoint/2010/main" val="1227114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exagon with different points of view&#10;&#10;Description automatically generated with medium confidence">
            <a:extLst>
              <a:ext uri="{FF2B5EF4-FFF2-40B4-BE49-F238E27FC236}">
                <a16:creationId xmlns:a16="http://schemas.microsoft.com/office/drawing/2014/main" id="{F888ED5F-8D2E-11C6-76E7-F1149520B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485" y="201898"/>
            <a:ext cx="8371113" cy="6150664"/>
          </a:xfrm>
          <a:prstGeom prst="rect">
            <a:avLst/>
          </a:prstGeom>
        </p:spPr>
      </p:pic>
      <p:sp>
        <p:nvSpPr>
          <p:cNvPr id="4" name="TextBox 3">
            <a:extLst>
              <a:ext uri="{FF2B5EF4-FFF2-40B4-BE49-F238E27FC236}">
                <a16:creationId xmlns:a16="http://schemas.microsoft.com/office/drawing/2014/main" id="{4D751574-A7CB-874A-5092-2B80DC96D8A4}"/>
              </a:ext>
            </a:extLst>
          </p:cNvPr>
          <p:cNvSpPr txBox="1"/>
          <p:nvPr/>
        </p:nvSpPr>
        <p:spPr>
          <a:xfrm>
            <a:off x="533402" y="443167"/>
            <a:ext cx="3537856" cy="1785104"/>
          </a:xfrm>
          <a:prstGeom prst="rect">
            <a:avLst/>
          </a:prstGeom>
          <a:noFill/>
        </p:spPr>
        <p:txBody>
          <a:bodyPr wrap="square" rtlCol="0">
            <a:spAutoFit/>
          </a:bodyPr>
          <a:lstStyle/>
          <a:p>
            <a:r>
              <a:rPr lang="en-US" sz="2200" dirty="0"/>
              <a:t>When we draw the full solution, this is what we get!  This is known as Maximally Extended Schwarzschild spacetime</a:t>
            </a:r>
            <a:endParaRPr lang="en-CA" sz="2200" dirty="0"/>
          </a:p>
        </p:txBody>
      </p:sp>
      <p:sp>
        <p:nvSpPr>
          <p:cNvPr id="8" name="TextBox 7">
            <a:extLst>
              <a:ext uri="{FF2B5EF4-FFF2-40B4-BE49-F238E27FC236}">
                <a16:creationId xmlns:a16="http://schemas.microsoft.com/office/drawing/2014/main" id="{4CFD9FE2-90F9-5148-1357-C002893B1D42}"/>
              </a:ext>
            </a:extLst>
          </p:cNvPr>
          <p:cNvSpPr txBox="1"/>
          <p:nvPr/>
        </p:nvSpPr>
        <p:spPr>
          <a:xfrm>
            <a:off x="435755" y="2483586"/>
            <a:ext cx="2666999" cy="1446550"/>
          </a:xfrm>
          <a:prstGeom prst="rect">
            <a:avLst/>
          </a:prstGeom>
          <a:noFill/>
        </p:spPr>
        <p:txBody>
          <a:bodyPr wrap="square" rtlCol="0">
            <a:spAutoFit/>
          </a:bodyPr>
          <a:lstStyle/>
          <a:p>
            <a:r>
              <a:rPr lang="en-US" sz="2200" b="1" dirty="0"/>
              <a:t>Region 1 </a:t>
            </a:r>
            <a:r>
              <a:rPr lang="en-US" sz="2200" dirty="0"/>
              <a:t>represents the entire infinite universe outside of the black hole.</a:t>
            </a:r>
            <a:endParaRPr lang="en-CA" sz="2200" dirty="0"/>
          </a:p>
        </p:txBody>
      </p:sp>
      <p:sp>
        <p:nvSpPr>
          <p:cNvPr id="9" name="TextBox 8">
            <a:extLst>
              <a:ext uri="{FF2B5EF4-FFF2-40B4-BE49-F238E27FC236}">
                <a16:creationId xmlns:a16="http://schemas.microsoft.com/office/drawing/2014/main" id="{AA3389D4-57DC-D826-AF31-977A5EDF174F}"/>
              </a:ext>
            </a:extLst>
          </p:cNvPr>
          <p:cNvSpPr txBox="1"/>
          <p:nvPr/>
        </p:nvSpPr>
        <p:spPr>
          <a:xfrm>
            <a:off x="435755" y="4127876"/>
            <a:ext cx="2851730" cy="1446550"/>
          </a:xfrm>
          <a:prstGeom prst="rect">
            <a:avLst/>
          </a:prstGeom>
          <a:noFill/>
        </p:spPr>
        <p:txBody>
          <a:bodyPr wrap="square" rtlCol="0">
            <a:spAutoFit/>
          </a:bodyPr>
          <a:lstStyle/>
          <a:p>
            <a:r>
              <a:rPr lang="en-US" sz="2200" b="1" dirty="0"/>
              <a:t>Region 2 </a:t>
            </a:r>
            <a:r>
              <a:rPr lang="en-US" sz="2200" dirty="0"/>
              <a:t>represents the region inside the black hole, including the end of time.</a:t>
            </a:r>
            <a:endParaRPr lang="en-CA" sz="2200" dirty="0"/>
          </a:p>
        </p:txBody>
      </p:sp>
      <p:sp>
        <p:nvSpPr>
          <p:cNvPr id="10" name="TextBox 9">
            <a:extLst>
              <a:ext uri="{FF2B5EF4-FFF2-40B4-BE49-F238E27FC236}">
                <a16:creationId xmlns:a16="http://schemas.microsoft.com/office/drawing/2014/main" id="{4C263A79-033B-6681-9E73-247F0225F50A}"/>
              </a:ext>
            </a:extLst>
          </p:cNvPr>
          <p:cNvSpPr txBox="1"/>
          <p:nvPr/>
        </p:nvSpPr>
        <p:spPr>
          <a:xfrm>
            <a:off x="346029" y="5843131"/>
            <a:ext cx="4196117" cy="769441"/>
          </a:xfrm>
          <a:prstGeom prst="rect">
            <a:avLst/>
          </a:prstGeom>
          <a:noFill/>
        </p:spPr>
        <p:txBody>
          <a:bodyPr wrap="square" rtlCol="0">
            <a:spAutoFit/>
          </a:bodyPr>
          <a:lstStyle/>
          <a:p>
            <a:r>
              <a:rPr lang="en-US" sz="2200" dirty="0"/>
              <a:t>So, you might be asking yourself, what is </a:t>
            </a:r>
            <a:r>
              <a:rPr lang="en-US" sz="2200" b="1" dirty="0"/>
              <a:t>Region 3</a:t>
            </a:r>
            <a:r>
              <a:rPr lang="en-US" sz="2200" dirty="0"/>
              <a:t> and </a:t>
            </a:r>
            <a:r>
              <a:rPr lang="en-US" sz="2200" b="1" dirty="0"/>
              <a:t>Region 4</a:t>
            </a:r>
            <a:r>
              <a:rPr lang="en-US" sz="2200" dirty="0"/>
              <a:t>???</a:t>
            </a:r>
            <a:endParaRPr lang="en-CA" sz="2200" dirty="0"/>
          </a:p>
        </p:txBody>
      </p:sp>
    </p:spTree>
    <p:extLst>
      <p:ext uri="{BB962C8B-B14F-4D97-AF65-F5344CB8AC3E}">
        <p14:creationId xmlns:p14="http://schemas.microsoft.com/office/powerpoint/2010/main" val="1497652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exagon with different points of view&#10;&#10;Description automatically generated with medium confidence">
            <a:extLst>
              <a:ext uri="{FF2B5EF4-FFF2-40B4-BE49-F238E27FC236}">
                <a16:creationId xmlns:a16="http://schemas.microsoft.com/office/drawing/2014/main" id="{F888ED5F-8D2E-11C6-76E7-F1149520B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485" y="201898"/>
            <a:ext cx="8371113" cy="6150664"/>
          </a:xfrm>
          <a:prstGeom prst="rect">
            <a:avLst/>
          </a:prstGeom>
        </p:spPr>
      </p:pic>
      <p:sp>
        <p:nvSpPr>
          <p:cNvPr id="7" name="TextBox 6">
            <a:extLst>
              <a:ext uri="{FF2B5EF4-FFF2-40B4-BE49-F238E27FC236}">
                <a16:creationId xmlns:a16="http://schemas.microsoft.com/office/drawing/2014/main" id="{CB9D8DFB-1D9E-B61B-35A9-41922F65ABE4}"/>
              </a:ext>
            </a:extLst>
          </p:cNvPr>
          <p:cNvSpPr txBox="1"/>
          <p:nvPr/>
        </p:nvSpPr>
        <p:spPr>
          <a:xfrm>
            <a:off x="326571" y="278898"/>
            <a:ext cx="4615542" cy="1446550"/>
          </a:xfrm>
          <a:prstGeom prst="rect">
            <a:avLst/>
          </a:prstGeom>
          <a:noFill/>
        </p:spPr>
        <p:txBody>
          <a:bodyPr wrap="square">
            <a:spAutoFit/>
          </a:bodyPr>
          <a:lstStyle/>
          <a:p>
            <a:r>
              <a:rPr lang="en-US" sz="2200" dirty="0"/>
              <a:t>Since Light always travels </a:t>
            </a:r>
            <a:r>
              <a:rPr lang="en-CA" sz="2200" dirty="0">
                <a:effectLst/>
                <a:latin typeface="Calibri" panose="020F0502020204030204" pitchFamily="34" charset="0"/>
                <a:ea typeface="Calibri" panose="020F0502020204030204" pitchFamily="34" charset="0"/>
                <a:cs typeface="Times New Roman" panose="02020603050405020304" pitchFamily="18" charset="0"/>
              </a:rPr>
              <a:t>at 45</a:t>
            </a:r>
            <a:r>
              <a:rPr lang="en-CA" sz="2200" dirty="0">
                <a:effectLst/>
                <a:latin typeface="Calibri" panose="020F0502020204030204" pitchFamily="34" charset="0"/>
                <a:ea typeface="Calibri" panose="020F0502020204030204" pitchFamily="34" charset="0"/>
              </a:rPr>
              <a:t>°</a:t>
            </a:r>
            <a:r>
              <a:rPr lang="en-CA" sz="2200" dirty="0">
                <a:effectLst/>
                <a:latin typeface="Calibri" panose="020F0502020204030204" pitchFamily="34" charset="0"/>
                <a:ea typeface="Calibri" panose="020F0502020204030204" pitchFamily="34" charset="0"/>
                <a:cs typeface="Times New Roman" panose="02020603050405020304" pitchFamily="18" charset="0"/>
              </a:rPr>
              <a:t> angles on this diagram, we can start to recognize some relationships between these regions.</a:t>
            </a:r>
            <a:endParaRPr lang="en-CA" sz="2200" dirty="0"/>
          </a:p>
        </p:txBody>
      </p:sp>
      <p:sp>
        <p:nvSpPr>
          <p:cNvPr id="12" name="TextBox 11">
            <a:extLst>
              <a:ext uri="{FF2B5EF4-FFF2-40B4-BE49-F238E27FC236}">
                <a16:creationId xmlns:a16="http://schemas.microsoft.com/office/drawing/2014/main" id="{0B5B06CC-6038-3382-BDAC-080E1BB64860}"/>
              </a:ext>
            </a:extLst>
          </p:cNvPr>
          <p:cNvSpPr txBox="1"/>
          <p:nvPr/>
        </p:nvSpPr>
        <p:spPr>
          <a:xfrm>
            <a:off x="326572" y="1814157"/>
            <a:ext cx="3853542" cy="1107996"/>
          </a:xfrm>
          <a:prstGeom prst="rect">
            <a:avLst/>
          </a:prstGeom>
          <a:noFill/>
        </p:spPr>
        <p:txBody>
          <a:bodyPr wrap="square">
            <a:spAutoFit/>
          </a:bodyPr>
          <a:lstStyle/>
          <a:p>
            <a:r>
              <a:rPr lang="en-US" sz="2200" dirty="0"/>
              <a:t>Things can travel from Region 4 into regions 1, 2, and 3, but the reverse is not possible.</a:t>
            </a:r>
            <a:endParaRPr lang="en-CA" sz="2200" dirty="0"/>
          </a:p>
        </p:txBody>
      </p:sp>
      <p:sp>
        <p:nvSpPr>
          <p:cNvPr id="14" name="TextBox 13">
            <a:extLst>
              <a:ext uri="{FF2B5EF4-FFF2-40B4-BE49-F238E27FC236}">
                <a16:creationId xmlns:a16="http://schemas.microsoft.com/office/drawing/2014/main" id="{3052F7DD-EE12-E381-5CB8-BC65C71AED03}"/>
              </a:ext>
            </a:extLst>
          </p:cNvPr>
          <p:cNvSpPr txBox="1"/>
          <p:nvPr/>
        </p:nvSpPr>
        <p:spPr>
          <a:xfrm>
            <a:off x="326571" y="2846429"/>
            <a:ext cx="3461656" cy="769441"/>
          </a:xfrm>
          <a:prstGeom prst="rect">
            <a:avLst/>
          </a:prstGeom>
          <a:noFill/>
        </p:spPr>
        <p:txBody>
          <a:bodyPr wrap="square">
            <a:spAutoFit/>
          </a:bodyPr>
          <a:lstStyle/>
          <a:p>
            <a:r>
              <a:rPr lang="en-US" sz="2200" dirty="0"/>
              <a:t>Region 3 is inaccessible from Region 1 and Vise Versa</a:t>
            </a:r>
            <a:endParaRPr lang="en-CA" sz="2200" dirty="0"/>
          </a:p>
        </p:txBody>
      </p:sp>
      <p:sp>
        <p:nvSpPr>
          <p:cNvPr id="15" name="TextBox 14">
            <a:extLst>
              <a:ext uri="{FF2B5EF4-FFF2-40B4-BE49-F238E27FC236}">
                <a16:creationId xmlns:a16="http://schemas.microsoft.com/office/drawing/2014/main" id="{05C94198-22BC-35A2-07DA-977AFBC9F476}"/>
              </a:ext>
            </a:extLst>
          </p:cNvPr>
          <p:cNvSpPr txBox="1"/>
          <p:nvPr/>
        </p:nvSpPr>
        <p:spPr>
          <a:xfrm>
            <a:off x="326572" y="3675025"/>
            <a:ext cx="3853542" cy="1785104"/>
          </a:xfrm>
          <a:prstGeom prst="rect">
            <a:avLst/>
          </a:prstGeom>
          <a:noFill/>
        </p:spPr>
        <p:txBody>
          <a:bodyPr wrap="square" rtlCol="0">
            <a:spAutoFit/>
          </a:bodyPr>
          <a:lstStyle/>
          <a:p>
            <a:r>
              <a:rPr lang="en-US" sz="2200" dirty="0"/>
              <a:t>Region 3 is a whole other infinite universe, completely separated from Region 1, but linked somehow inside the black hole</a:t>
            </a:r>
            <a:endParaRPr lang="en-CA" sz="2200" dirty="0"/>
          </a:p>
        </p:txBody>
      </p:sp>
      <p:sp>
        <p:nvSpPr>
          <p:cNvPr id="16" name="TextBox 15">
            <a:extLst>
              <a:ext uri="{FF2B5EF4-FFF2-40B4-BE49-F238E27FC236}">
                <a16:creationId xmlns:a16="http://schemas.microsoft.com/office/drawing/2014/main" id="{7AE7CB61-8432-8B86-169D-22D4FB6DB274}"/>
              </a:ext>
            </a:extLst>
          </p:cNvPr>
          <p:cNvSpPr txBox="1"/>
          <p:nvPr/>
        </p:nvSpPr>
        <p:spPr>
          <a:xfrm>
            <a:off x="326571" y="5547603"/>
            <a:ext cx="6150429" cy="1107996"/>
          </a:xfrm>
          <a:prstGeom prst="rect">
            <a:avLst/>
          </a:prstGeom>
          <a:noFill/>
        </p:spPr>
        <p:txBody>
          <a:bodyPr wrap="square" rtlCol="0">
            <a:spAutoFit/>
          </a:bodyPr>
          <a:lstStyle/>
          <a:p>
            <a:r>
              <a:rPr lang="en-US" sz="2200" dirty="0"/>
              <a:t>Astronauts from Region 1 and Region 3 could jump into the black hole (Region 1) and meet briefly before their rendezvous with the singularity</a:t>
            </a:r>
            <a:endParaRPr lang="en-CA" sz="2200" dirty="0"/>
          </a:p>
        </p:txBody>
      </p:sp>
    </p:spTree>
    <p:extLst>
      <p:ext uri="{BB962C8B-B14F-4D97-AF65-F5344CB8AC3E}">
        <p14:creationId xmlns:p14="http://schemas.microsoft.com/office/powerpoint/2010/main" val="617300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exagon with different points of view&#10;&#10;Description automatically generated with medium confidence">
            <a:extLst>
              <a:ext uri="{FF2B5EF4-FFF2-40B4-BE49-F238E27FC236}">
                <a16:creationId xmlns:a16="http://schemas.microsoft.com/office/drawing/2014/main" id="{F888ED5F-8D2E-11C6-76E7-F1149520B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485" y="201898"/>
            <a:ext cx="8371113" cy="6150664"/>
          </a:xfrm>
          <a:prstGeom prst="rect">
            <a:avLst/>
          </a:prstGeom>
        </p:spPr>
      </p:pic>
      <p:sp>
        <p:nvSpPr>
          <p:cNvPr id="7" name="TextBox 6">
            <a:extLst>
              <a:ext uri="{FF2B5EF4-FFF2-40B4-BE49-F238E27FC236}">
                <a16:creationId xmlns:a16="http://schemas.microsoft.com/office/drawing/2014/main" id="{CB9D8DFB-1D9E-B61B-35A9-41922F65ABE4}"/>
              </a:ext>
            </a:extLst>
          </p:cNvPr>
          <p:cNvSpPr txBox="1"/>
          <p:nvPr/>
        </p:nvSpPr>
        <p:spPr>
          <a:xfrm>
            <a:off x="326572" y="344553"/>
            <a:ext cx="4615542" cy="1785104"/>
          </a:xfrm>
          <a:prstGeom prst="rect">
            <a:avLst/>
          </a:prstGeom>
          <a:noFill/>
        </p:spPr>
        <p:txBody>
          <a:bodyPr wrap="square">
            <a:spAutoFit/>
          </a:bodyPr>
          <a:lstStyle/>
          <a:p>
            <a:r>
              <a:rPr lang="en-US" sz="2200" dirty="0"/>
              <a:t>Notice also that Region 4 has a singularity at the bottom of the diagram.  Nothing can ever enter this singularity, since nothing (we know of) can travel in that direction.</a:t>
            </a:r>
            <a:endParaRPr lang="en-CA" sz="2200" dirty="0"/>
          </a:p>
        </p:txBody>
      </p:sp>
      <p:sp>
        <p:nvSpPr>
          <p:cNvPr id="14" name="TextBox 13">
            <a:extLst>
              <a:ext uri="{FF2B5EF4-FFF2-40B4-BE49-F238E27FC236}">
                <a16:creationId xmlns:a16="http://schemas.microsoft.com/office/drawing/2014/main" id="{3052F7DD-EE12-E381-5CB8-BC65C71AED03}"/>
              </a:ext>
            </a:extLst>
          </p:cNvPr>
          <p:cNvSpPr txBox="1"/>
          <p:nvPr/>
        </p:nvSpPr>
        <p:spPr>
          <a:xfrm>
            <a:off x="326571" y="2129657"/>
            <a:ext cx="3374572" cy="1785104"/>
          </a:xfrm>
          <a:prstGeom prst="rect">
            <a:avLst/>
          </a:prstGeom>
          <a:noFill/>
        </p:spPr>
        <p:txBody>
          <a:bodyPr wrap="square">
            <a:spAutoFit/>
          </a:bodyPr>
          <a:lstStyle/>
          <a:p>
            <a:r>
              <a:rPr lang="en-US" sz="2200" dirty="0"/>
              <a:t>Anything that lives long enough in Region 4 must eventually pass through one of the 2 horizons into Region 1 or Region 3</a:t>
            </a:r>
            <a:endParaRPr lang="en-CA" sz="2200" dirty="0"/>
          </a:p>
        </p:txBody>
      </p:sp>
      <p:sp>
        <p:nvSpPr>
          <p:cNvPr id="15" name="TextBox 14">
            <a:extLst>
              <a:ext uri="{FF2B5EF4-FFF2-40B4-BE49-F238E27FC236}">
                <a16:creationId xmlns:a16="http://schemas.microsoft.com/office/drawing/2014/main" id="{05C94198-22BC-35A2-07DA-977AFBC9F476}"/>
              </a:ext>
            </a:extLst>
          </p:cNvPr>
          <p:cNvSpPr txBox="1"/>
          <p:nvPr/>
        </p:nvSpPr>
        <p:spPr>
          <a:xfrm>
            <a:off x="326569" y="3914761"/>
            <a:ext cx="3853542" cy="1785104"/>
          </a:xfrm>
          <a:prstGeom prst="rect">
            <a:avLst/>
          </a:prstGeom>
          <a:noFill/>
        </p:spPr>
        <p:txBody>
          <a:bodyPr wrap="square" rtlCol="0">
            <a:spAutoFit/>
          </a:bodyPr>
          <a:lstStyle/>
          <a:p>
            <a:r>
              <a:rPr lang="en-US" sz="2200" dirty="0"/>
              <a:t>Anyone in Region 1 or Region 3 could encounter stuff that emerges from Region 4.  This is the reverse of a Black Hole, so it is called a “White Hole”</a:t>
            </a:r>
            <a:endParaRPr lang="en-CA" sz="2200" dirty="0"/>
          </a:p>
        </p:txBody>
      </p:sp>
      <p:sp>
        <p:nvSpPr>
          <p:cNvPr id="16" name="TextBox 15">
            <a:extLst>
              <a:ext uri="{FF2B5EF4-FFF2-40B4-BE49-F238E27FC236}">
                <a16:creationId xmlns:a16="http://schemas.microsoft.com/office/drawing/2014/main" id="{7AE7CB61-8432-8B86-169D-22D4FB6DB274}"/>
              </a:ext>
            </a:extLst>
          </p:cNvPr>
          <p:cNvSpPr txBox="1"/>
          <p:nvPr/>
        </p:nvSpPr>
        <p:spPr>
          <a:xfrm>
            <a:off x="326569" y="5909469"/>
            <a:ext cx="11451774" cy="769441"/>
          </a:xfrm>
          <a:prstGeom prst="rect">
            <a:avLst/>
          </a:prstGeom>
          <a:noFill/>
        </p:spPr>
        <p:txBody>
          <a:bodyPr wrap="square" rtlCol="0">
            <a:spAutoFit/>
          </a:bodyPr>
          <a:lstStyle/>
          <a:p>
            <a:r>
              <a:rPr lang="en-US" sz="2200" dirty="0"/>
              <a:t>Astronauts from Regions 1 or 3 can jump into the black hole of Region 2, but Region 4 would be in their past.  Even though they may receive signals from it, they could never enter it</a:t>
            </a:r>
            <a:endParaRPr lang="en-CA" sz="2200" dirty="0"/>
          </a:p>
        </p:txBody>
      </p:sp>
    </p:spTree>
    <p:extLst>
      <p:ext uri="{BB962C8B-B14F-4D97-AF65-F5344CB8AC3E}">
        <p14:creationId xmlns:p14="http://schemas.microsoft.com/office/powerpoint/2010/main" val="4079374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exagon with different points of view&#10;&#10;Description automatically generated with medium confidence">
            <a:extLst>
              <a:ext uri="{FF2B5EF4-FFF2-40B4-BE49-F238E27FC236}">
                <a16:creationId xmlns:a16="http://schemas.microsoft.com/office/drawing/2014/main" id="{F888ED5F-8D2E-11C6-76E7-F1149520B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485" y="201898"/>
            <a:ext cx="8371113" cy="6150664"/>
          </a:xfrm>
          <a:prstGeom prst="rect">
            <a:avLst/>
          </a:prstGeom>
        </p:spPr>
      </p:pic>
      <p:sp>
        <p:nvSpPr>
          <p:cNvPr id="2" name="TextBox 1">
            <a:extLst>
              <a:ext uri="{FF2B5EF4-FFF2-40B4-BE49-F238E27FC236}">
                <a16:creationId xmlns:a16="http://schemas.microsoft.com/office/drawing/2014/main" id="{7D5F8085-C2AD-7F88-A473-E4C8DB1E535E}"/>
              </a:ext>
            </a:extLst>
          </p:cNvPr>
          <p:cNvSpPr txBox="1"/>
          <p:nvPr/>
        </p:nvSpPr>
        <p:spPr>
          <a:xfrm>
            <a:off x="533402" y="653143"/>
            <a:ext cx="5159828" cy="769441"/>
          </a:xfrm>
          <a:prstGeom prst="rect">
            <a:avLst/>
          </a:prstGeom>
          <a:noFill/>
        </p:spPr>
        <p:txBody>
          <a:bodyPr wrap="square" rtlCol="0">
            <a:spAutoFit/>
          </a:bodyPr>
          <a:lstStyle/>
          <a:p>
            <a:r>
              <a:rPr lang="en-US" sz="2200" dirty="0"/>
              <a:t>To Explore this a little more, let us consider some slices through this space.</a:t>
            </a:r>
            <a:endParaRPr lang="en-CA" sz="2200" dirty="0"/>
          </a:p>
        </p:txBody>
      </p:sp>
    </p:spTree>
    <p:extLst>
      <p:ext uri="{BB962C8B-B14F-4D97-AF65-F5344CB8AC3E}">
        <p14:creationId xmlns:p14="http://schemas.microsoft.com/office/powerpoint/2010/main" val="650431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exagon with a grid and letters&#10;&#10;Description automatically generated">
            <a:extLst>
              <a:ext uri="{FF2B5EF4-FFF2-40B4-BE49-F238E27FC236}">
                <a16:creationId xmlns:a16="http://schemas.microsoft.com/office/drawing/2014/main" id="{E22D311E-FA80-13B7-A723-CB9285E59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107" y="721784"/>
            <a:ext cx="8895086" cy="4905948"/>
          </a:xfrm>
          <a:prstGeom prst="rect">
            <a:avLst/>
          </a:prstGeom>
        </p:spPr>
      </p:pic>
      <p:sp>
        <p:nvSpPr>
          <p:cNvPr id="5" name="TextBox 4">
            <a:extLst>
              <a:ext uri="{FF2B5EF4-FFF2-40B4-BE49-F238E27FC236}">
                <a16:creationId xmlns:a16="http://schemas.microsoft.com/office/drawing/2014/main" id="{B321FA97-8C64-A393-9A11-F7C47C955568}"/>
              </a:ext>
            </a:extLst>
          </p:cNvPr>
          <p:cNvSpPr txBox="1"/>
          <p:nvPr/>
        </p:nvSpPr>
        <p:spPr>
          <a:xfrm>
            <a:off x="303806" y="721784"/>
            <a:ext cx="4409707" cy="1107996"/>
          </a:xfrm>
          <a:prstGeom prst="rect">
            <a:avLst/>
          </a:prstGeom>
          <a:noFill/>
        </p:spPr>
        <p:txBody>
          <a:bodyPr wrap="square" rtlCol="0">
            <a:spAutoFit/>
          </a:bodyPr>
          <a:lstStyle/>
          <a:p>
            <a:r>
              <a:rPr lang="en-US" sz="2200" dirty="0"/>
              <a:t>Let us consider these 5 slices through the same space taken at different times.</a:t>
            </a:r>
            <a:endParaRPr lang="en-CA" sz="2200" dirty="0"/>
          </a:p>
        </p:txBody>
      </p:sp>
      <p:sp>
        <p:nvSpPr>
          <p:cNvPr id="6" name="TextBox 5">
            <a:extLst>
              <a:ext uri="{FF2B5EF4-FFF2-40B4-BE49-F238E27FC236}">
                <a16:creationId xmlns:a16="http://schemas.microsoft.com/office/drawing/2014/main" id="{6A3CAD8A-4189-1383-8D61-6CD4561928AD}"/>
              </a:ext>
            </a:extLst>
          </p:cNvPr>
          <p:cNvSpPr txBox="1"/>
          <p:nvPr/>
        </p:nvSpPr>
        <p:spPr>
          <a:xfrm>
            <a:off x="303806" y="1829780"/>
            <a:ext cx="3135086" cy="1785104"/>
          </a:xfrm>
          <a:prstGeom prst="rect">
            <a:avLst/>
          </a:prstGeom>
          <a:noFill/>
        </p:spPr>
        <p:txBody>
          <a:bodyPr wrap="square" rtlCol="0">
            <a:spAutoFit/>
          </a:bodyPr>
          <a:lstStyle/>
          <a:p>
            <a:r>
              <a:rPr lang="en-US" sz="2200" dirty="0"/>
              <a:t>Earlier times are at the bottom of the diagram with later times at the top.  (Time moves from the bottom to the top).</a:t>
            </a:r>
            <a:endParaRPr lang="en-CA" sz="2200" dirty="0"/>
          </a:p>
        </p:txBody>
      </p:sp>
    </p:spTree>
    <p:extLst>
      <p:ext uri="{BB962C8B-B14F-4D97-AF65-F5344CB8AC3E}">
        <p14:creationId xmlns:p14="http://schemas.microsoft.com/office/powerpoint/2010/main" val="3840759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exagon with a grid and letters&#10;&#10;Description automatically generated">
            <a:extLst>
              <a:ext uri="{FF2B5EF4-FFF2-40B4-BE49-F238E27FC236}">
                <a16:creationId xmlns:a16="http://schemas.microsoft.com/office/drawing/2014/main" id="{E22D311E-FA80-13B7-A723-CB9285E59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914" y="721784"/>
            <a:ext cx="8895086" cy="4905948"/>
          </a:xfrm>
          <a:prstGeom prst="rect">
            <a:avLst/>
          </a:prstGeom>
        </p:spPr>
      </p:pic>
      <p:sp>
        <p:nvSpPr>
          <p:cNvPr id="5" name="TextBox 4">
            <a:extLst>
              <a:ext uri="{FF2B5EF4-FFF2-40B4-BE49-F238E27FC236}">
                <a16:creationId xmlns:a16="http://schemas.microsoft.com/office/drawing/2014/main" id="{B321FA97-8C64-A393-9A11-F7C47C955568}"/>
              </a:ext>
            </a:extLst>
          </p:cNvPr>
          <p:cNvSpPr txBox="1"/>
          <p:nvPr/>
        </p:nvSpPr>
        <p:spPr>
          <a:xfrm>
            <a:off x="303806" y="721784"/>
            <a:ext cx="4409707" cy="430887"/>
          </a:xfrm>
          <a:prstGeom prst="rect">
            <a:avLst/>
          </a:prstGeom>
          <a:noFill/>
        </p:spPr>
        <p:txBody>
          <a:bodyPr wrap="square" rtlCol="0">
            <a:spAutoFit/>
          </a:bodyPr>
          <a:lstStyle/>
          <a:p>
            <a:r>
              <a:rPr lang="en-US" sz="2200" dirty="0"/>
              <a:t>Consider the line X..H..I..J..Y in space</a:t>
            </a:r>
            <a:endParaRPr lang="en-CA" sz="2200" dirty="0"/>
          </a:p>
        </p:txBody>
      </p:sp>
      <p:sp>
        <p:nvSpPr>
          <p:cNvPr id="6" name="TextBox 5">
            <a:extLst>
              <a:ext uri="{FF2B5EF4-FFF2-40B4-BE49-F238E27FC236}">
                <a16:creationId xmlns:a16="http://schemas.microsoft.com/office/drawing/2014/main" id="{6A3CAD8A-4189-1383-8D61-6CD4561928AD}"/>
              </a:ext>
            </a:extLst>
          </p:cNvPr>
          <p:cNvSpPr txBox="1"/>
          <p:nvPr/>
        </p:nvSpPr>
        <p:spPr>
          <a:xfrm>
            <a:off x="162292" y="1230268"/>
            <a:ext cx="3669480" cy="3477875"/>
          </a:xfrm>
          <a:prstGeom prst="rect">
            <a:avLst/>
          </a:prstGeom>
          <a:noFill/>
        </p:spPr>
        <p:txBody>
          <a:bodyPr wrap="square" rtlCol="0">
            <a:spAutoFit/>
          </a:bodyPr>
          <a:lstStyle/>
          <a:p>
            <a:r>
              <a:rPr lang="en-US" sz="2200" dirty="0"/>
              <a:t>From Y to the event horizon, space is normal and flat.  It begins to curve at the event horizon (J) and continues to curve inside the White Hole then, its curve becomes less as it approaches the next event horizon and finally it becomes flat in normal space again</a:t>
            </a:r>
            <a:endParaRPr lang="en-CA" sz="2200" dirty="0"/>
          </a:p>
        </p:txBody>
      </p:sp>
      <p:pic>
        <p:nvPicPr>
          <p:cNvPr id="3" name="Picture 2" descr="A diagram of a diagram&#10;&#10;Description automatically generated">
            <a:extLst>
              <a:ext uri="{FF2B5EF4-FFF2-40B4-BE49-F238E27FC236}">
                <a16:creationId xmlns:a16="http://schemas.microsoft.com/office/drawing/2014/main" id="{BC9566AB-1A8B-00C1-3FC4-BAA7DBA9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50" y="4442681"/>
            <a:ext cx="1904591" cy="2415319"/>
          </a:xfrm>
          <a:prstGeom prst="rect">
            <a:avLst/>
          </a:prstGeom>
        </p:spPr>
      </p:pic>
    </p:spTree>
    <p:extLst>
      <p:ext uri="{BB962C8B-B14F-4D97-AF65-F5344CB8AC3E}">
        <p14:creationId xmlns:p14="http://schemas.microsoft.com/office/powerpoint/2010/main" val="915943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gram&#10;&#10;Description automatically generated">
            <a:extLst>
              <a:ext uri="{FF2B5EF4-FFF2-40B4-BE49-F238E27FC236}">
                <a16:creationId xmlns:a16="http://schemas.microsoft.com/office/drawing/2014/main" id="{2070E728-7890-EE8B-363B-9C6C6F23D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03" y="748846"/>
            <a:ext cx="1863725" cy="2363495"/>
          </a:xfrm>
          <a:prstGeom prst="rect">
            <a:avLst/>
          </a:prstGeom>
        </p:spPr>
      </p:pic>
      <p:sp>
        <p:nvSpPr>
          <p:cNvPr id="6" name="TextBox 5">
            <a:extLst>
              <a:ext uri="{FF2B5EF4-FFF2-40B4-BE49-F238E27FC236}">
                <a16:creationId xmlns:a16="http://schemas.microsoft.com/office/drawing/2014/main" id="{3DC3D08A-0FD8-D178-A361-B046B2AD61C6}"/>
              </a:ext>
            </a:extLst>
          </p:cNvPr>
          <p:cNvSpPr txBox="1"/>
          <p:nvPr/>
        </p:nvSpPr>
        <p:spPr>
          <a:xfrm>
            <a:off x="3254830" y="2342900"/>
            <a:ext cx="5192485" cy="769441"/>
          </a:xfrm>
          <a:prstGeom prst="rect">
            <a:avLst/>
          </a:prstGeom>
          <a:noFill/>
        </p:spPr>
        <p:txBody>
          <a:bodyPr wrap="square" rtlCol="0">
            <a:spAutoFit/>
          </a:bodyPr>
          <a:lstStyle/>
          <a:p>
            <a:r>
              <a:rPr lang="en-US" sz="2200" dirty="0"/>
              <a:t>Let us now take this one-dimensional line and rotate it into a 2-dimensional surface.</a:t>
            </a:r>
            <a:endParaRPr lang="en-CA" sz="2200" dirty="0"/>
          </a:p>
        </p:txBody>
      </p:sp>
      <p:pic>
        <p:nvPicPr>
          <p:cNvPr id="8" name="Picture 7" descr="A wireframe of a funnel&#10;&#10;Description automatically generated">
            <a:extLst>
              <a:ext uri="{FF2B5EF4-FFF2-40B4-BE49-F238E27FC236}">
                <a16:creationId xmlns:a16="http://schemas.microsoft.com/office/drawing/2014/main" id="{CAD5EBB7-6704-1A7F-F82C-5D4F9D39B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684" y="2079171"/>
            <a:ext cx="4141812" cy="3877582"/>
          </a:xfrm>
          <a:prstGeom prst="rect">
            <a:avLst/>
          </a:prstGeom>
        </p:spPr>
      </p:pic>
      <p:sp>
        <p:nvSpPr>
          <p:cNvPr id="9" name="TextBox 8">
            <a:extLst>
              <a:ext uri="{FF2B5EF4-FFF2-40B4-BE49-F238E27FC236}">
                <a16:creationId xmlns:a16="http://schemas.microsoft.com/office/drawing/2014/main" id="{3D996C72-1A6C-CCCE-9D34-6163ADC4CE3B}"/>
              </a:ext>
            </a:extLst>
          </p:cNvPr>
          <p:cNvSpPr txBox="1"/>
          <p:nvPr/>
        </p:nvSpPr>
        <p:spPr>
          <a:xfrm>
            <a:off x="5094515" y="5451041"/>
            <a:ext cx="3712028" cy="769441"/>
          </a:xfrm>
          <a:prstGeom prst="rect">
            <a:avLst/>
          </a:prstGeom>
          <a:noFill/>
        </p:spPr>
        <p:txBody>
          <a:bodyPr wrap="square" rtlCol="0">
            <a:spAutoFit/>
          </a:bodyPr>
          <a:lstStyle/>
          <a:p>
            <a:r>
              <a:rPr lang="en-US" sz="2200" dirty="0"/>
              <a:t>This would be a wormhole from Universe 1 to Universe 3</a:t>
            </a:r>
            <a:endParaRPr lang="en-CA" sz="2200" dirty="0"/>
          </a:p>
        </p:txBody>
      </p:sp>
    </p:spTree>
    <p:extLst>
      <p:ext uri="{BB962C8B-B14F-4D97-AF65-F5344CB8AC3E}">
        <p14:creationId xmlns:p14="http://schemas.microsoft.com/office/powerpoint/2010/main" val="756818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exagon with a grid and letters&#10;&#10;Description automatically generated">
            <a:extLst>
              <a:ext uri="{FF2B5EF4-FFF2-40B4-BE49-F238E27FC236}">
                <a16:creationId xmlns:a16="http://schemas.microsoft.com/office/drawing/2014/main" id="{E22D311E-FA80-13B7-A723-CB9285E59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914" y="337064"/>
            <a:ext cx="7021286" cy="4905948"/>
          </a:xfrm>
          <a:prstGeom prst="rect">
            <a:avLst/>
          </a:prstGeom>
        </p:spPr>
      </p:pic>
      <p:sp>
        <p:nvSpPr>
          <p:cNvPr id="5" name="TextBox 4">
            <a:extLst>
              <a:ext uri="{FF2B5EF4-FFF2-40B4-BE49-F238E27FC236}">
                <a16:creationId xmlns:a16="http://schemas.microsoft.com/office/drawing/2014/main" id="{B321FA97-8C64-A393-9A11-F7C47C955568}"/>
              </a:ext>
            </a:extLst>
          </p:cNvPr>
          <p:cNvSpPr txBox="1"/>
          <p:nvPr/>
        </p:nvSpPr>
        <p:spPr>
          <a:xfrm>
            <a:off x="303806" y="536727"/>
            <a:ext cx="6020794" cy="1446550"/>
          </a:xfrm>
          <a:prstGeom prst="rect">
            <a:avLst/>
          </a:prstGeom>
          <a:noFill/>
        </p:spPr>
        <p:txBody>
          <a:bodyPr wrap="square" rtlCol="0">
            <a:spAutoFit/>
          </a:bodyPr>
          <a:lstStyle/>
          <a:p>
            <a:r>
              <a:rPr lang="en-US" sz="2200" dirty="0"/>
              <a:t>We see that the line X-H-I-J-Y formed a beautiful wormhole.  Now, let us look at what the other lines do.  Remember that these lines represent the same region of space, with only time advancing </a:t>
            </a:r>
            <a:endParaRPr lang="en-CA" sz="2200" dirty="0"/>
          </a:p>
        </p:txBody>
      </p:sp>
      <p:pic>
        <p:nvPicPr>
          <p:cNvPr id="7" name="Picture 6" descr="A diagram of a graph&#10;&#10;Description automatically generated with medium confidence">
            <a:extLst>
              <a:ext uri="{FF2B5EF4-FFF2-40B4-BE49-F238E27FC236}">
                <a16:creationId xmlns:a16="http://schemas.microsoft.com/office/drawing/2014/main" id="{46937854-861C-1140-6802-B0A272CCA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68" y="2207663"/>
            <a:ext cx="2876550" cy="3511550"/>
          </a:xfrm>
          <a:prstGeom prst="rect">
            <a:avLst/>
          </a:prstGeom>
        </p:spPr>
      </p:pic>
      <p:sp>
        <p:nvSpPr>
          <p:cNvPr id="8" name="TextBox 7">
            <a:extLst>
              <a:ext uri="{FF2B5EF4-FFF2-40B4-BE49-F238E27FC236}">
                <a16:creationId xmlns:a16="http://schemas.microsoft.com/office/drawing/2014/main" id="{73BD2A58-2A81-4A62-F1BB-0B82E3CC04BF}"/>
              </a:ext>
            </a:extLst>
          </p:cNvPr>
          <p:cNvSpPr txBox="1"/>
          <p:nvPr/>
        </p:nvSpPr>
        <p:spPr>
          <a:xfrm>
            <a:off x="522515" y="5751495"/>
            <a:ext cx="5072742" cy="769441"/>
          </a:xfrm>
          <a:prstGeom prst="rect">
            <a:avLst/>
          </a:prstGeom>
          <a:noFill/>
        </p:spPr>
        <p:txBody>
          <a:bodyPr wrap="square" rtlCol="0">
            <a:spAutoFit/>
          </a:bodyPr>
          <a:lstStyle/>
          <a:p>
            <a:r>
              <a:rPr lang="en-US" sz="2200" dirty="0"/>
              <a:t>These 3 curves will be expanded in the next slide to show them in more detail.</a:t>
            </a:r>
            <a:endParaRPr lang="en-CA" sz="2200" dirty="0"/>
          </a:p>
        </p:txBody>
      </p:sp>
    </p:spTree>
    <p:extLst>
      <p:ext uri="{BB962C8B-B14F-4D97-AF65-F5344CB8AC3E}">
        <p14:creationId xmlns:p14="http://schemas.microsoft.com/office/powerpoint/2010/main" val="418586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with medium confidence">
            <a:extLst>
              <a:ext uri="{FF2B5EF4-FFF2-40B4-BE49-F238E27FC236}">
                <a16:creationId xmlns:a16="http://schemas.microsoft.com/office/drawing/2014/main" id="{030A0B44-56D2-95E2-B757-EFB8D513D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481" y="610657"/>
            <a:ext cx="4422080" cy="5398257"/>
          </a:xfrm>
          <a:prstGeom prst="rect">
            <a:avLst/>
          </a:prstGeom>
        </p:spPr>
      </p:pic>
      <p:sp>
        <p:nvSpPr>
          <p:cNvPr id="6" name="TextBox 5">
            <a:extLst>
              <a:ext uri="{FF2B5EF4-FFF2-40B4-BE49-F238E27FC236}">
                <a16:creationId xmlns:a16="http://schemas.microsoft.com/office/drawing/2014/main" id="{207C1FA8-0C78-6B05-B6B5-97FB082769AD}"/>
              </a:ext>
            </a:extLst>
          </p:cNvPr>
          <p:cNvSpPr txBox="1"/>
          <p:nvPr/>
        </p:nvSpPr>
        <p:spPr>
          <a:xfrm>
            <a:off x="6920834" y="827313"/>
            <a:ext cx="4321628" cy="2123658"/>
          </a:xfrm>
          <a:prstGeom prst="rect">
            <a:avLst/>
          </a:prstGeom>
          <a:noFill/>
        </p:spPr>
        <p:txBody>
          <a:bodyPr wrap="square" rtlCol="0">
            <a:spAutoFit/>
          </a:bodyPr>
          <a:lstStyle/>
          <a:p>
            <a:r>
              <a:rPr lang="en-US" sz="2200" dirty="0"/>
              <a:t>Remember that these 3 curves show the same section of space over different times.  The curve on the bottom is at time ‘0’, the one in the middle is a bit later and the one at the top is later still.</a:t>
            </a:r>
            <a:endParaRPr lang="en-CA" sz="2200" dirty="0"/>
          </a:p>
        </p:txBody>
      </p:sp>
      <p:sp>
        <p:nvSpPr>
          <p:cNvPr id="7" name="TextBox 6">
            <a:extLst>
              <a:ext uri="{FF2B5EF4-FFF2-40B4-BE49-F238E27FC236}">
                <a16:creationId xmlns:a16="http://schemas.microsoft.com/office/drawing/2014/main" id="{80F339F8-7B11-D094-F603-5BC4CDC0C342}"/>
              </a:ext>
            </a:extLst>
          </p:cNvPr>
          <p:cNvSpPr txBox="1"/>
          <p:nvPr/>
        </p:nvSpPr>
        <p:spPr>
          <a:xfrm>
            <a:off x="7021286" y="3135086"/>
            <a:ext cx="3951514" cy="2800767"/>
          </a:xfrm>
          <a:prstGeom prst="rect">
            <a:avLst/>
          </a:prstGeom>
          <a:noFill/>
        </p:spPr>
        <p:txBody>
          <a:bodyPr wrap="square" rtlCol="0">
            <a:spAutoFit/>
          </a:bodyPr>
          <a:lstStyle/>
          <a:p>
            <a:r>
              <a:rPr lang="en-US" sz="2200" dirty="0"/>
              <a:t>It can be seen that the wormhole stretches open, begins to narrow out and then snaps, leaving 2 disconnected universes.  </a:t>
            </a:r>
          </a:p>
          <a:p>
            <a:endParaRPr lang="en-US" sz="2200" dirty="0"/>
          </a:p>
          <a:p>
            <a:r>
              <a:rPr lang="en-US" sz="2200" dirty="0"/>
              <a:t>Nothing can travel all the way through the wormhole before it snaps</a:t>
            </a:r>
            <a:endParaRPr lang="en-CA" sz="2200" dirty="0"/>
          </a:p>
        </p:txBody>
      </p:sp>
    </p:spTree>
    <p:extLst>
      <p:ext uri="{BB962C8B-B14F-4D97-AF65-F5344CB8AC3E}">
        <p14:creationId xmlns:p14="http://schemas.microsoft.com/office/powerpoint/2010/main" val="32599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18B04E-4050-B4F7-B1AB-8BCFA982C931}"/>
              </a:ext>
            </a:extLst>
          </p:cNvPr>
          <p:cNvSpPr txBox="1"/>
          <p:nvPr/>
        </p:nvSpPr>
        <p:spPr>
          <a:xfrm>
            <a:off x="957943" y="609510"/>
            <a:ext cx="9829800" cy="5638980"/>
          </a:xfrm>
          <a:prstGeom prst="rect">
            <a:avLst/>
          </a:prstGeom>
          <a:noFill/>
        </p:spPr>
        <p:txBody>
          <a:bodyPr wrap="square" rtlCol="0">
            <a:spAutoFit/>
          </a:bodyPr>
          <a:lstStyle/>
          <a:p>
            <a:pPr lvl="0" algn="ctr">
              <a:lnSpc>
                <a:spcPct val="107000"/>
              </a:lnSpc>
            </a:pPr>
            <a:r>
              <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next big change in our thinking occurred in the early 1900’s after </a:t>
            </a:r>
          </a:p>
          <a:p>
            <a:pPr lvl="1" algn="ctr">
              <a:lnSpc>
                <a:spcPct val="107000"/>
              </a:lnSpc>
            </a:pPr>
            <a:r>
              <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Einstein published his theory of relativity that improved on Newton’s theory, and </a:t>
            </a:r>
          </a:p>
          <a:p>
            <a:pPr lvl="1" algn="ctr">
              <a:lnSpc>
                <a:spcPct val="107000"/>
              </a:lnSpc>
            </a:pPr>
            <a:r>
              <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much work was done on the beginnings of quantum mechanics </a:t>
            </a:r>
          </a:p>
          <a:p>
            <a:pPr lvl="1" algn="ctr">
              <a:lnSpc>
                <a:spcPct val="107000"/>
              </a:lnSpc>
            </a:pPr>
            <a:r>
              <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(first used by name in 1925).</a:t>
            </a:r>
          </a:p>
          <a:p>
            <a:pPr marL="914400" algn="ctr">
              <a:lnSpc>
                <a:spcPct val="107000"/>
              </a:lnSpc>
            </a:pPr>
            <a:r>
              <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914400" algn="ctr">
              <a:lnSpc>
                <a:spcPct val="107000"/>
              </a:lnSpc>
            </a:pPr>
            <a:endParaRPr lang="en-CA" sz="2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algn="ctr">
              <a:lnSpc>
                <a:spcPct val="107000"/>
              </a:lnSpc>
            </a:pPr>
            <a:endPar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ctr">
              <a:lnSpc>
                <a:spcPct val="107000"/>
              </a:lnSpc>
            </a:pPr>
            <a:endParaRPr lang="en-CA" sz="2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algn="ctr">
              <a:lnSpc>
                <a:spcPct val="107000"/>
              </a:lnSpc>
            </a:pPr>
            <a:endPar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gn="ctr">
              <a:lnSpc>
                <a:spcPct val="107000"/>
              </a:lnSpc>
            </a:pPr>
            <a:r>
              <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lvl="0" algn="ctr">
              <a:lnSpc>
                <a:spcPct val="107000"/>
              </a:lnSpc>
              <a:spcAft>
                <a:spcPts val="800"/>
              </a:spcAft>
            </a:pPr>
            <a:r>
              <a:rPr lang="en-CA" sz="2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Laplace had failed to consider that gravity can cause objects to collapse and become much more dense than the earth</a:t>
            </a:r>
          </a:p>
        </p:txBody>
      </p:sp>
    </p:spTree>
    <p:extLst>
      <p:ext uri="{BB962C8B-B14F-4D97-AF65-F5344CB8AC3E}">
        <p14:creationId xmlns:p14="http://schemas.microsoft.com/office/powerpoint/2010/main" val="1736868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shapes of a cone&#10;&#10;Description automatically generated with medium confidence">
            <a:extLst>
              <a:ext uri="{FF2B5EF4-FFF2-40B4-BE49-F238E27FC236}">
                <a16:creationId xmlns:a16="http://schemas.microsoft.com/office/drawing/2014/main" id="{EED414A0-4C8D-8FA9-9529-C3519E6D1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662" y="-97971"/>
            <a:ext cx="4596848" cy="6858000"/>
          </a:xfrm>
          <a:prstGeom prst="rect">
            <a:avLst/>
          </a:prstGeom>
        </p:spPr>
      </p:pic>
      <p:sp>
        <p:nvSpPr>
          <p:cNvPr id="6" name="TextBox 5">
            <a:extLst>
              <a:ext uri="{FF2B5EF4-FFF2-40B4-BE49-F238E27FC236}">
                <a16:creationId xmlns:a16="http://schemas.microsoft.com/office/drawing/2014/main" id="{F4F3A091-D958-C699-79D1-80002E500650}"/>
              </a:ext>
            </a:extLst>
          </p:cNvPr>
          <p:cNvSpPr txBox="1"/>
          <p:nvPr/>
        </p:nvSpPr>
        <p:spPr>
          <a:xfrm>
            <a:off x="7913914" y="1273629"/>
            <a:ext cx="3058886" cy="1785104"/>
          </a:xfrm>
          <a:prstGeom prst="rect">
            <a:avLst/>
          </a:prstGeom>
          <a:noFill/>
        </p:spPr>
        <p:txBody>
          <a:bodyPr wrap="square" rtlCol="0">
            <a:spAutoFit/>
          </a:bodyPr>
          <a:lstStyle/>
          <a:p>
            <a:r>
              <a:rPr lang="en-US" sz="2200" dirty="0"/>
              <a:t>This is a nicer drawing showing a 2-D representation of the wormhole as it narrows and finally snaps.</a:t>
            </a:r>
            <a:endParaRPr lang="en-CA" sz="2200" dirty="0"/>
          </a:p>
        </p:txBody>
      </p:sp>
    </p:spTree>
    <p:extLst>
      <p:ext uri="{BB962C8B-B14F-4D97-AF65-F5344CB8AC3E}">
        <p14:creationId xmlns:p14="http://schemas.microsoft.com/office/powerpoint/2010/main" val="1158148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exagon with different points of view&#10;&#10;Description automatically generated with medium confidence">
            <a:extLst>
              <a:ext uri="{FF2B5EF4-FFF2-40B4-BE49-F238E27FC236}">
                <a16:creationId xmlns:a16="http://schemas.microsoft.com/office/drawing/2014/main" id="{F888ED5F-8D2E-11C6-76E7-F1149520B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485" y="201898"/>
            <a:ext cx="8371113" cy="6150664"/>
          </a:xfrm>
          <a:prstGeom prst="rect">
            <a:avLst/>
          </a:prstGeom>
        </p:spPr>
      </p:pic>
      <p:sp>
        <p:nvSpPr>
          <p:cNvPr id="2" name="TextBox 1">
            <a:extLst>
              <a:ext uri="{FF2B5EF4-FFF2-40B4-BE49-F238E27FC236}">
                <a16:creationId xmlns:a16="http://schemas.microsoft.com/office/drawing/2014/main" id="{7D5F8085-C2AD-7F88-A473-E4C8DB1E535E}"/>
              </a:ext>
            </a:extLst>
          </p:cNvPr>
          <p:cNvSpPr txBox="1"/>
          <p:nvPr/>
        </p:nvSpPr>
        <p:spPr>
          <a:xfrm>
            <a:off x="163288" y="707572"/>
            <a:ext cx="5268684" cy="430887"/>
          </a:xfrm>
          <a:prstGeom prst="rect">
            <a:avLst/>
          </a:prstGeom>
          <a:noFill/>
        </p:spPr>
        <p:txBody>
          <a:bodyPr wrap="square" rtlCol="0">
            <a:spAutoFit/>
          </a:bodyPr>
          <a:lstStyle/>
          <a:p>
            <a:r>
              <a:rPr lang="en-US" sz="2200" dirty="0"/>
              <a:t>The Penrose Diagram shows the same result</a:t>
            </a:r>
            <a:endParaRPr lang="en-CA" sz="2200" dirty="0"/>
          </a:p>
        </p:txBody>
      </p:sp>
      <p:sp>
        <p:nvSpPr>
          <p:cNvPr id="4" name="TextBox 3">
            <a:extLst>
              <a:ext uri="{FF2B5EF4-FFF2-40B4-BE49-F238E27FC236}">
                <a16:creationId xmlns:a16="http://schemas.microsoft.com/office/drawing/2014/main" id="{9052D1AE-AFA2-32CD-3A28-7E67D540EEAD}"/>
              </a:ext>
            </a:extLst>
          </p:cNvPr>
          <p:cNvSpPr txBox="1"/>
          <p:nvPr/>
        </p:nvSpPr>
        <p:spPr>
          <a:xfrm>
            <a:off x="163288" y="1894114"/>
            <a:ext cx="3537855" cy="1785104"/>
          </a:xfrm>
          <a:prstGeom prst="rect">
            <a:avLst/>
          </a:prstGeom>
          <a:noFill/>
        </p:spPr>
        <p:txBody>
          <a:bodyPr wrap="square" rtlCol="0">
            <a:spAutoFit/>
          </a:bodyPr>
          <a:lstStyle/>
          <a:p>
            <a:r>
              <a:rPr lang="en-US" sz="2200" dirty="0"/>
              <a:t>There is no line at </a:t>
            </a:r>
            <a:r>
              <a:rPr lang="en-CA" sz="2200" dirty="0">
                <a:effectLst/>
                <a:latin typeface="Calibri" panose="020F0502020204030204" pitchFamily="34" charset="0"/>
                <a:ea typeface="Calibri" panose="020F0502020204030204" pitchFamily="34" charset="0"/>
                <a:cs typeface="Times New Roman" panose="02020603050405020304" pitchFamily="18" charset="0"/>
              </a:rPr>
              <a:t>45</a:t>
            </a:r>
            <a:r>
              <a:rPr lang="en-CA" sz="2200" dirty="0">
                <a:effectLst/>
                <a:latin typeface="Calibri" panose="020F0502020204030204" pitchFamily="34" charset="0"/>
                <a:ea typeface="Calibri" panose="020F0502020204030204" pitchFamily="34" charset="0"/>
              </a:rPr>
              <a:t>°</a:t>
            </a:r>
            <a:r>
              <a:rPr lang="en-US" sz="2200" dirty="0"/>
              <a:t> that connects Region 1 and Region 3.  Travel between these 2 regions is not possible.</a:t>
            </a:r>
            <a:endParaRPr lang="en-CA" sz="2200" dirty="0"/>
          </a:p>
        </p:txBody>
      </p:sp>
    </p:spTree>
    <p:extLst>
      <p:ext uri="{BB962C8B-B14F-4D97-AF65-F5344CB8AC3E}">
        <p14:creationId xmlns:p14="http://schemas.microsoft.com/office/powerpoint/2010/main" val="3944983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1251625"/>
          </a:xfrm>
          <a:prstGeom prst="rect">
            <a:avLst/>
          </a:prstGeom>
          <a:noFill/>
        </p:spPr>
        <p:txBody>
          <a:bodyPr wrap="square" rtlCol="0">
            <a:spAutoFit/>
          </a:bodyPr>
          <a:lstStyle/>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Does that completely rule out travelling through wormholes?</a:t>
            </a:r>
          </a:p>
        </p:txBody>
      </p:sp>
      <p:sp>
        <p:nvSpPr>
          <p:cNvPr id="3" name="TextBox 2">
            <a:extLst>
              <a:ext uri="{FF2B5EF4-FFF2-40B4-BE49-F238E27FC236}">
                <a16:creationId xmlns:a16="http://schemas.microsoft.com/office/drawing/2014/main" id="{F160AFEE-DD6C-4A40-C1DC-724B92F1B358}"/>
              </a:ext>
            </a:extLst>
          </p:cNvPr>
          <p:cNvSpPr txBox="1"/>
          <p:nvPr/>
        </p:nvSpPr>
        <p:spPr>
          <a:xfrm>
            <a:off x="4501242" y="3434732"/>
            <a:ext cx="3298371" cy="707886"/>
          </a:xfrm>
          <a:prstGeom prst="rect">
            <a:avLst/>
          </a:prstGeom>
          <a:noFill/>
        </p:spPr>
        <p:txBody>
          <a:bodyPr wrap="square" rtlCol="0">
            <a:spAutoFit/>
          </a:bodyPr>
          <a:lstStyle/>
          <a:p>
            <a:r>
              <a:rPr lang="en-US" sz="4000" dirty="0">
                <a:solidFill>
                  <a:schemeClr val="bg1"/>
                </a:solidFill>
              </a:rPr>
              <a:t>Not Exactly …</a:t>
            </a:r>
            <a:endParaRPr lang="en-CA" sz="4000" dirty="0">
              <a:solidFill>
                <a:schemeClr val="bg1"/>
              </a:solidFill>
            </a:endParaRPr>
          </a:p>
        </p:txBody>
      </p:sp>
    </p:spTree>
    <p:extLst>
      <p:ext uri="{BB962C8B-B14F-4D97-AF65-F5344CB8AC3E}">
        <p14:creationId xmlns:p14="http://schemas.microsoft.com/office/powerpoint/2010/main" val="2485629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1844416"/>
          </a:xfrm>
          <a:prstGeom prst="rect">
            <a:avLst/>
          </a:prstGeom>
          <a:noFill/>
        </p:spPr>
        <p:txBody>
          <a:bodyPr wrap="square" rtlCol="0">
            <a:spAutoFit/>
          </a:bodyPr>
          <a:lstStyle/>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Sometimes Physicists have to be cold mathematicians who follow the numbers and the rules to find hidden truths in nature.</a:t>
            </a:r>
          </a:p>
        </p:txBody>
      </p:sp>
      <p:sp>
        <p:nvSpPr>
          <p:cNvPr id="3" name="TextBox 2">
            <a:extLst>
              <a:ext uri="{FF2B5EF4-FFF2-40B4-BE49-F238E27FC236}">
                <a16:creationId xmlns:a16="http://schemas.microsoft.com/office/drawing/2014/main" id="{F160AFEE-DD6C-4A40-C1DC-724B92F1B358}"/>
              </a:ext>
            </a:extLst>
          </p:cNvPr>
          <p:cNvSpPr txBox="1"/>
          <p:nvPr/>
        </p:nvSpPr>
        <p:spPr>
          <a:xfrm>
            <a:off x="971223" y="4746171"/>
            <a:ext cx="10243457" cy="1754326"/>
          </a:xfrm>
          <a:prstGeom prst="rect">
            <a:avLst/>
          </a:prstGeom>
          <a:noFill/>
        </p:spPr>
        <p:txBody>
          <a:bodyPr wrap="square" rtlCol="0">
            <a:spAutoFit/>
          </a:bodyPr>
          <a:lstStyle/>
          <a:p>
            <a:r>
              <a:rPr lang="en-US" sz="3600" dirty="0">
                <a:solidFill>
                  <a:schemeClr val="bg1"/>
                </a:solidFill>
              </a:rPr>
              <a:t>Other times, they have to be more like sleezy contract lawyers who search through documents to find a loophole that lets them do something unexpected</a:t>
            </a:r>
            <a:endParaRPr lang="en-CA" sz="3600" dirty="0">
              <a:solidFill>
                <a:schemeClr val="bg1"/>
              </a:solidFill>
            </a:endParaRPr>
          </a:p>
        </p:txBody>
      </p:sp>
    </p:spTree>
    <p:extLst>
      <p:ext uri="{BB962C8B-B14F-4D97-AF65-F5344CB8AC3E}">
        <p14:creationId xmlns:p14="http://schemas.microsoft.com/office/powerpoint/2010/main" val="1750144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10;&#10;Description automatically generated">
            <a:extLst>
              <a:ext uri="{FF2B5EF4-FFF2-40B4-BE49-F238E27FC236}">
                <a16:creationId xmlns:a16="http://schemas.microsoft.com/office/drawing/2014/main" id="{DAD0B403-BE84-693C-E566-239F9D94E076}"/>
              </a:ext>
            </a:extLst>
          </p:cNvPr>
          <p:cNvPicPr>
            <a:picLocks noChangeAspect="1"/>
          </p:cNvPicPr>
          <p:nvPr/>
        </p:nvPicPr>
        <p:blipFill rotWithShape="1">
          <a:blip r:embed="rId2">
            <a:extLst>
              <a:ext uri="{28A0092B-C50C-407E-A947-70E740481C1C}">
                <a14:useLocalDpi xmlns:a14="http://schemas.microsoft.com/office/drawing/2010/main" val="0"/>
              </a:ext>
            </a:extLst>
          </a:blip>
          <a:srcRect l="8160" r="12528"/>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DE012B4-526D-6575-D5ED-7D3552B094EB}"/>
              </a:ext>
            </a:extLst>
          </p:cNvPr>
          <p:cNvSpPr txBox="1"/>
          <p:nvPr/>
        </p:nvSpPr>
        <p:spPr>
          <a:xfrm>
            <a:off x="324947" y="729604"/>
            <a:ext cx="4394812" cy="5398792"/>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200" dirty="0"/>
              <a:t>Black Holes are surrounded by huge accretion disks of matter swirling around the black hole before eventually disappearing behind the event horizon.</a:t>
            </a:r>
          </a:p>
          <a:p>
            <a:pPr indent="-228600">
              <a:lnSpc>
                <a:spcPct val="90000"/>
              </a:lnSpc>
              <a:spcAft>
                <a:spcPts val="600"/>
              </a:spcAft>
              <a:buFont typeface="Arial" panose="020B0604020202020204" pitchFamily="34" charset="0"/>
              <a:buChar char="•"/>
            </a:pPr>
            <a:r>
              <a:rPr lang="en-US" sz="2200" dirty="0"/>
              <a:t>This matter is moving at near to light speeds as it orbits and finally crosses the horizon.</a:t>
            </a:r>
          </a:p>
          <a:p>
            <a:pPr indent="-228600">
              <a:lnSpc>
                <a:spcPct val="90000"/>
              </a:lnSpc>
              <a:spcAft>
                <a:spcPts val="600"/>
              </a:spcAft>
              <a:buFont typeface="Arial" panose="020B0604020202020204" pitchFamily="34" charset="0"/>
              <a:buChar char="•"/>
            </a:pPr>
            <a:r>
              <a:rPr lang="en-US" sz="2200" dirty="0"/>
              <a:t>This implies that the matter brings massive amounts of angular momentum to the interior of the black hole. </a:t>
            </a:r>
          </a:p>
          <a:p>
            <a:pPr indent="-228600">
              <a:lnSpc>
                <a:spcPct val="90000"/>
              </a:lnSpc>
              <a:spcAft>
                <a:spcPts val="600"/>
              </a:spcAft>
              <a:buFont typeface="Arial" panose="020B0604020202020204" pitchFamily="34" charset="0"/>
              <a:buChar char="•"/>
            </a:pPr>
            <a:r>
              <a:rPr lang="en-US" sz="2200" dirty="0"/>
              <a:t>Our discussion up till now has involved the Schwarzschild formula for curved time and space.</a:t>
            </a:r>
          </a:p>
          <a:p>
            <a:pPr indent="-228600">
              <a:lnSpc>
                <a:spcPct val="90000"/>
              </a:lnSpc>
              <a:spcAft>
                <a:spcPts val="600"/>
              </a:spcAft>
              <a:buFont typeface="Arial" panose="020B0604020202020204" pitchFamily="34" charset="0"/>
              <a:buChar char="•"/>
            </a:pPr>
            <a:r>
              <a:rPr lang="en-US" sz="2200" dirty="0"/>
              <a:t>The Schwarzschild formula assumes a non-rotating black hole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1103515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10;&#10;Description automatically generated">
            <a:extLst>
              <a:ext uri="{FF2B5EF4-FFF2-40B4-BE49-F238E27FC236}">
                <a16:creationId xmlns:a16="http://schemas.microsoft.com/office/drawing/2014/main" id="{DAD0B403-BE84-693C-E566-239F9D94E076}"/>
              </a:ext>
            </a:extLst>
          </p:cNvPr>
          <p:cNvPicPr>
            <a:picLocks noChangeAspect="1"/>
          </p:cNvPicPr>
          <p:nvPr/>
        </p:nvPicPr>
        <p:blipFill rotWithShape="1">
          <a:blip r:embed="rId2">
            <a:extLst>
              <a:ext uri="{28A0092B-C50C-407E-A947-70E740481C1C}">
                <a14:useLocalDpi xmlns:a14="http://schemas.microsoft.com/office/drawing/2010/main" val="0"/>
              </a:ext>
            </a:extLst>
          </a:blip>
          <a:srcRect l="8160" r="12528"/>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DE012B4-526D-6575-D5ED-7D3552B094EB}"/>
              </a:ext>
            </a:extLst>
          </p:cNvPr>
          <p:cNvSpPr txBox="1"/>
          <p:nvPr/>
        </p:nvSpPr>
        <p:spPr>
          <a:xfrm>
            <a:off x="324947" y="1193821"/>
            <a:ext cx="4394812" cy="447035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In 1963, New Zealand mathematician Roy Kerr succeeded in finding a solution to Einstein’s equations for a spinning black hole.</a:t>
            </a:r>
          </a:p>
          <a:p>
            <a:pPr indent="-228600">
              <a:lnSpc>
                <a:spcPct val="90000"/>
              </a:lnSpc>
              <a:spcAft>
                <a:spcPts val="600"/>
              </a:spcAft>
              <a:buFont typeface="Arial" panose="020B0604020202020204" pitchFamily="34" charset="0"/>
              <a:buChar char="•"/>
            </a:pPr>
            <a:r>
              <a:rPr lang="en-US" sz="2200" dirty="0"/>
              <a:t>This solution showed a lot of complexity that develops compared to a non-rotating black hole.</a:t>
            </a:r>
          </a:p>
          <a:p>
            <a:pPr indent="-228600">
              <a:lnSpc>
                <a:spcPct val="90000"/>
              </a:lnSpc>
              <a:spcAft>
                <a:spcPts val="600"/>
              </a:spcAft>
              <a:buFont typeface="Arial" panose="020B0604020202020204" pitchFamily="34" charset="0"/>
              <a:buChar char="•"/>
            </a:pPr>
            <a:r>
              <a:rPr lang="en-US" sz="2200" dirty="0"/>
              <a:t>A Kerr black hole bulges at the equator and is symmetrical only about its axis of spin.</a:t>
            </a:r>
          </a:p>
          <a:p>
            <a:pPr indent="-228600">
              <a:lnSpc>
                <a:spcPct val="90000"/>
              </a:lnSpc>
              <a:spcAft>
                <a:spcPts val="600"/>
              </a:spcAft>
              <a:buFont typeface="Arial" panose="020B0604020202020204" pitchFamily="34" charset="0"/>
              <a:buChar char="•"/>
            </a:pPr>
            <a:r>
              <a:rPr lang="en-US" sz="2200" dirty="0"/>
              <a:t>There are 2 categories of Kerr black holes, slowly spinning and faster spinning</a:t>
            </a:r>
          </a:p>
        </p:txBody>
      </p:sp>
    </p:spTree>
    <p:extLst>
      <p:ext uri="{BB962C8B-B14F-4D97-AF65-F5344CB8AC3E}">
        <p14:creationId xmlns:p14="http://schemas.microsoft.com/office/powerpoint/2010/main" val="841127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phere&#10;&#10;Description automatically generated">
            <a:extLst>
              <a:ext uri="{FF2B5EF4-FFF2-40B4-BE49-F238E27FC236}">
                <a16:creationId xmlns:a16="http://schemas.microsoft.com/office/drawing/2014/main" id="{C44774A0-4DCD-7FD9-FF45-2BB0DE3EC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437" y="0"/>
            <a:ext cx="6980563" cy="6675402"/>
          </a:xfrm>
          <a:prstGeom prst="rect">
            <a:avLst/>
          </a:prstGeom>
        </p:spPr>
      </p:pic>
      <p:sp>
        <p:nvSpPr>
          <p:cNvPr id="6" name="TextBox 5">
            <a:extLst>
              <a:ext uri="{FF2B5EF4-FFF2-40B4-BE49-F238E27FC236}">
                <a16:creationId xmlns:a16="http://schemas.microsoft.com/office/drawing/2014/main" id="{FE574218-DB32-9F73-C686-447A0FEE8C3F}"/>
              </a:ext>
            </a:extLst>
          </p:cNvPr>
          <p:cNvSpPr txBox="1"/>
          <p:nvPr/>
        </p:nvSpPr>
        <p:spPr>
          <a:xfrm>
            <a:off x="341524" y="165254"/>
            <a:ext cx="5629618" cy="5847755"/>
          </a:xfrm>
          <a:prstGeom prst="rect">
            <a:avLst/>
          </a:prstGeom>
          <a:noFill/>
        </p:spPr>
        <p:txBody>
          <a:bodyPr wrap="square" rtlCol="0">
            <a:spAutoFit/>
          </a:bodyPr>
          <a:lstStyle/>
          <a:p>
            <a:r>
              <a:rPr lang="en-US" sz="2200" dirty="0"/>
              <a:t>This is a sketch of a slowly spinning Black Hole</a:t>
            </a:r>
          </a:p>
          <a:p>
            <a:endParaRPr lang="en-US" sz="2200" dirty="0"/>
          </a:p>
          <a:p>
            <a:r>
              <a:rPr lang="en-US" sz="2200" dirty="0"/>
              <a:t>There are a few details that should be noticed:</a:t>
            </a:r>
          </a:p>
          <a:p>
            <a:pPr marL="457200" indent="-457200">
              <a:buAutoNum type="arabicParenR"/>
            </a:pPr>
            <a:r>
              <a:rPr lang="en-US" sz="2200" dirty="0"/>
              <a:t>The singularity is not just a point, but is a ring</a:t>
            </a:r>
          </a:p>
          <a:p>
            <a:pPr marL="457200" indent="-457200">
              <a:buAutoNum type="arabicParenR"/>
            </a:pPr>
            <a:r>
              <a:rPr lang="en-US" sz="2200" dirty="0"/>
              <a:t>The plane of the ring is aligned at right angles to the spin axis</a:t>
            </a:r>
          </a:p>
          <a:p>
            <a:pPr marL="457200" indent="-457200">
              <a:buAutoNum type="arabicParenR"/>
            </a:pPr>
            <a:r>
              <a:rPr lang="en-US" sz="2200" dirty="0"/>
              <a:t>Only trajectories in the equatorial plane will meet the singularity, all other trajectories will miss it.</a:t>
            </a:r>
          </a:p>
          <a:p>
            <a:pPr marL="457200" indent="-457200">
              <a:buAutoNum type="arabicParenR"/>
            </a:pPr>
            <a:r>
              <a:rPr lang="en-US" sz="2200" dirty="0"/>
              <a:t>The hole has 2 event horizons, the inner and the outer horizons</a:t>
            </a:r>
          </a:p>
          <a:p>
            <a:pPr marL="457200" indent="-457200">
              <a:buAutoNum type="arabicParenR"/>
            </a:pPr>
            <a:r>
              <a:rPr lang="en-CA" sz="2200" dirty="0"/>
              <a:t>There is a region outside of the outermost horizon where space is being dragged around so violently that it is impossible for anything to stand still.  This is shown as the </a:t>
            </a:r>
            <a:r>
              <a:rPr lang="en-CA" sz="2200" dirty="0" err="1"/>
              <a:t>ergosphere</a:t>
            </a:r>
            <a:r>
              <a:rPr lang="en-CA" sz="2200" dirty="0"/>
              <a:t>.</a:t>
            </a:r>
            <a:endParaRPr lang="en-US" sz="2200" dirty="0"/>
          </a:p>
        </p:txBody>
      </p:sp>
    </p:spTree>
    <p:extLst>
      <p:ext uri="{BB962C8B-B14F-4D97-AF65-F5344CB8AC3E}">
        <p14:creationId xmlns:p14="http://schemas.microsoft.com/office/powerpoint/2010/main" val="367222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phere&#10;&#10;Description automatically generated">
            <a:extLst>
              <a:ext uri="{FF2B5EF4-FFF2-40B4-BE49-F238E27FC236}">
                <a16:creationId xmlns:a16="http://schemas.microsoft.com/office/drawing/2014/main" id="{C44774A0-4DCD-7FD9-FF45-2BB0DE3EC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437" y="0"/>
            <a:ext cx="6980563" cy="6675402"/>
          </a:xfrm>
          <a:prstGeom prst="rect">
            <a:avLst/>
          </a:prstGeom>
        </p:spPr>
      </p:pic>
      <p:sp>
        <p:nvSpPr>
          <p:cNvPr id="6" name="TextBox 5">
            <a:extLst>
              <a:ext uri="{FF2B5EF4-FFF2-40B4-BE49-F238E27FC236}">
                <a16:creationId xmlns:a16="http://schemas.microsoft.com/office/drawing/2014/main" id="{FE574218-DB32-9F73-C686-447A0FEE8C3F}"/>
              </a:ext>
            </a:extLst>
          </p:cNvPr>
          <p:cNvSpPr txBox="1"/>
          <p:nvPr/>
        </p:nvSpPr>
        <p:spPr>
          <a:xfrm>
            <a:off x="341524" y="165254"/>
            <a:ext cx="5629618" cy="5847755"/>
          </a:xfrm>
          <a:prstGeom prst="rect">
            <a:avLst/>
          </a:prstGeom>
          <a:noFill/>
        </p:spPr>
        <p:txBody>
          <a:bodyPr wrap="square" rtlCol="0">
            <a:spAutoFit/>
          </a:bodyPr>
          <a:lstStyle/>
          <a:p>
            <a:r>
              <a:rPr lang="en-US" sz="2200" dirty="0"/>
              <a:t>How would this appear to an astronaut who happened to enter this rotating black hole?</a:t>
            </a:r>
          </a:p>
          <a:p>
            <a:endParaRPr lang="en-US" sz="2200" dirty="0"/>
          </a:p>
          <a:p>
            <a:r>
              <a:rPr lang="en-US" sz="2200" dirty="0"/>
              <a:t>The astronaut would first enter the ergosphere.</a:t>
            </a:r>
          </a:p>
          <a:p>
            <a:r>
              <a:rPr lang="en-US" sz="2200" dirty="0"/>
              <a:t>The outer surface of the ergosphere is where light rays travelling radially outward would freeze.  This is the event horizon of the black hole in the Schwarzschild definition, however for the Kerr geometry, this does not represent a point of no-return.  </a:t>
            </a:r>
          </a:p>
          <a:p>
            <a:r>
              <a:rPr lang="en-US" sz="2200" dirty="0"/>
              <a:t>An astronaut entering this space would be spun around with all of space as it circles the black hole.  This motion of space creates a light cone that extends outside the ergosphere.  An astronaut can travel along the part of the light cone that leads outside the ergosphere and escape the black hole.  </a:t>
            </a:r>
          </a:p>
        </p:txBody>
      </p:sp>
    </p:spTree>
    <p:extLst>
      <p:ext uri="{BB962C8B-B14F-4D97-AF65-F5344CB8AC3E}">
        <p14:creationId xmlns:p14="http://schemas.microsoft.com/office/powerpoint/2010/main" val="3081803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phere&#10;&#10;Description automatically generated">
            <a:extLst>
              <a:ext uri="{FF2B5EF4-FFF2-40B4-BE49-F238E27FC236}">
                <a16:creationId xmlns:a16="http://schemas.microsoft.com/office/drawing/2014/main" id="{C44774A0-4DCD-7FD9-FF45-2BB0DE3EC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437" y="0"/>
            <a:ext cx="6980563" cy="6675402"/>
          </a:xfrm>
          <a:prstGeom prst="rect">
            <a:avLst/>
          </a:prstGeom>
        </p:spPr>
      </p:pic>
      <p:sp>
        <p:nvSpPr>
          <p:cNvPr id="6" name="TextBox 5">
            <a:extLst>
              <a:ext uri="{FF2B5EF4-FFF2-40B4-BE49-F238E27FC236}">
                <a16:creationId xmlns:a16="http://schemas.microsoft.com/office/drawing/2014/main" id="{FE574218-DB32-9F73-C686-447A0FEE8C3F}"/>
              </a:ext>
            </a:extLst>
          </p:cNvPr>
          <p:cNvSpPr txBox="1"/>
          <p:nvPr/>
        </p:nvSpPr>
        <p:spPr>
          <a:xfrm>
            <a:off x="341524" y="165254"/>
            <a:ext cx="5629618" cy="5509200"/>
          </a:xfrm>
          <a:prstGeom prst="rect">
            <a:avLst/>
          </a:prstGeom>
          <a:noFill/>
        </p:spPr>
        <p:txBody>
          <a:bodyPr wrap="square" rtlCol="0">
            <a:spAutoFit/>
          </a:bodyPr>
          <a:lstStyle/>
          <a:p>
            <a:r>
              <a:rPr lang="en-US" sz="2200" dirty="0"/>
              <a:t>After crossing the ergosphere, if the astronaut continues, she will come to the outer horizon.</a:t>
            </a:r>
          </a:p>
          <a:p>
            <a:endParaRPr lang="en-US" sz="2200" dirty="0"/>
          </a:p>
          <a:p>
            <a:r>
              <a:rPr lang="en-US" sz="2200" dirty="0"/>
              <a:t>The outer horizon is the point of no return, similar to the event horizon of a Schwarzschild black hole.</a:t>
            </a:r>
          </a:p>
          <a:p>
            <a:r>
              <a:rPr lang="en-US" sz="2200" dirty="0"/>
              <a:t>The astronaut then has no option but to continue in to cross the inner horizon.</a:t>
            </a:r>
          </a:p>
          <a:p>
            <a:endParaRPr lang="en-US" sz="2200" dirty="0"/>
          </a:p>
          <a:p>
            <a:r>
              <a:rPr lang="en-US" sz="2200" dirty="0"/>
              <a:t>The situation inside the inner horizon is markedly different from a Schwarzschild black hole.</a:t>
            </a:r>
          </a:p>
          <a:p>
            <a:endParaRPr lang="en-US" sz="2200" dirty="0"/>
          </a:p>
          <a:p>
            <a:r>
              <a:rPr lang="en-US" sz="2200" dirty="0"/>
              <a:t>The astronaut is not necessarily going to meet the singularity.  The astronaut can navigate to avoid the singularity and the end of time. </a:t>
            </a:r>
          </a:p>
        </p:txBody>
      </p:sp>
    </p:spTree>
    <p:extLst>
      <p:ext uri="{BB962C8B-B14F-4D97-AF65-F5344CB8AC3E}">
        <p14:creationId xmlns:p14="http://schemas.microsoft.com/office/powerpoint/2010/main" val="13468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aph&#10;&#10;Description automatically generated">
            <a:extLst>
              <a:ext uri="{FF2B5EF4-FFF2-40B4-BE49-F238E27FC236}">
                <a16:creationId xmlns:a16="http://schemas.microsoft.com/office/drawing/2014/main" id="{963BC37D-48BF-EF35-DBEC-7E996C91D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920" y="1299990"/>
            <a:ext cx="6244695" cy="2889212"/>
          </a:xfrm>
          <a:prstGeom prst="rect">
            <a:avLst/>
          </a:prstGeom>
        </p:spPr>
      </p:pic>
      <p:sp>
        <p:nvSpPr>
          <p:cNvPr id="6" name="TextBox 5">
            <a:extLst>
              <a:ext uri="{FF2B5EF4-FFF2-40B4-BE49-F238E27FC236}">
                <a16:creationId xmlns:a16="http://schemas.microsoft.com/office/drawing/2014/main" id="{5BC76577-AF8A-16C3-EC4C-F9F8E8D044B8}"/>
              </a:ext>
            </a:extLst>
          </p:cNvPr>
          <p:cNvSpPr txBox="1"/>
          <p:nvPr/>
        </p:nvSpPr>
        <p:spPr>
          <a:xfrm>
            <a:off x="1178805" y="694063"/>
            <a:ext cx="3966071" cy="5847755"/>
          </a:xfrm>
          <a:prstGeom prst="rect">
            <a:avLst/>
          </a:prstGeom>
          <a:noFill/>
        </p:spPr>
        <p:txBody>
          <a:bodyPr wrap="square" rtlCol="0">
            <a:spAutoFit/>
          </a:bodyPr>
          <a:lstStyle/>
          <a:p>
            <a:r>
              <a:rPr lang="en-US" sz="2200" dirty="0"/>
              <a:t>These light cones show the difference in the Kerr Black Hole.</a:t>
            </a:r>
          </a:p>
          <a:p>
            <a:endParaRPr lang="en-US" sz="2200" dirty="0"/>
          </a:p>
          <a:p>
            <a:r>
              <a:rPr lang="en-US" sz="2200" dirty="0"/>
              <a:t>Far away in space the cones are similar to the Schwarzschild Black Holes. </a:t>
            </a:r>
          </a:p>
          <a:p>
            <a:endParaRPr lang="en-US" sz="2200" dirty="0"/>
          </a:p>
          <a:p>
            <a:r>
              <a:rPr lang="en-US" sz="2200" dirty="0"/>
              <a:t>After crossing the outer horizon, they continue to be similar, and the astronaut must inexorably pass to the inner horizon.</a:t>
            </a:r>
          </a:p>
          <a:p>
            <a:endParaRPr lang="en-US" sz="2200" dirty="0"/>
          </a:p>
          <a:p>
            <a:r>
              <a:rPr lang="en-US" sz="2200" dirty="0"/>
              <a:t>However, once the inner horizon is passed, the light cones tip back up again and the astronaut can navigate within the region once more</a:t>
            </a:r>
            <a:endParaRPr lang="en-CA" sz="2200" dirty="0"/>
          </a:p>
        </p:txBody>
      </p:sp>
    </p:spTree>
    <p:extLst>
      <p:ext uri="{BB962C8B-B14F-4D97-AF65-F5344CB8AC3E}">
        <p14:creationId xmlns:p14="http://schemas.microsoft.com/office/powerpoint/2010/main" val="58311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tom with a glowing blue light&#10;&#10;Description automatically generated with medium confidence">
            <a:extLst>
              <a:ext uri="{FF2B5EF4-FFF2-40B4-BE49-F238E27FC236}">
                <a16:creationId xmlns:a16="http://schemas.microsoft.com/office/drawing/2014/main" id="{2ADD4BFC-23E7-D024-342B-91D903EDBEDA}"/>
              </a:ext>
            </a:extLst>
          </p:cNvPr>
          <p:cNvPicPr>
            <a:picLocks noChangeAspect="1"/>
          </p:cNvPicPr>
          <p:nvPr/>
        </p:nvPicPr>
        <p:blipFill rotWithShape="1">
          <a:blip r:embed="rId2">
            <a:extLst>
              <a:ext uri="{28A0092B-C50C-407E-A947-70E740481C1C}">
                <a14:useLocalDpi xmlns:a14="http://schemas.microsoft.com/office/drawing/2010/main" val="0"/>
              </a:ext>
            </a:extLst>
          </a:blip>
          <a:srcRect b="807"/>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6E9B5A9-4FF9-BD06-F904-5024DAD79CD8}"/>
              </a:ext>
            </a:extLst>
          </p:cNvPr>
          <p:cNvSpPr>
            <a:spLocks noGrp="1"/>
          </p:cNvSpPr>
          <p:nvPr>
            <p:ph idx="1"/>
          </p:nvPr>
        </p:nvSpPr>
        <p:spPr>
          <a:xfrm>
            <a:off x="511629" y="1001486"/>
            <a:ext cx="5301343" cy="5573484"/>
          </a:xfrm>
        </p:spPr>
        <p:txBody>
          <a:bodyPr>
            <a:normAutofit fontScale="25000" lnSpcReduction="20000"/>
          </a:bodyPr>
          <a:lstStyle/>
          <a:p>
            <a:r>
              <a:rPr lang="en-CA" sz="9600" kern="100" dirty="0">
                <a:effectLst/>
                <a:latin typeface="Calibri" panose="020F0502020204030204" pitchFamily="34" charset="0"/>
                <a:ea typeface="Calibri" panose="020F0502020204030204" pitchFamily="34" charset="0"/>
                <a:cs typeface="Times New Roman" panose="02020603050405020304" pitchFamily="18" charset="0"/>
              </a:rPr>
              <a:t>We don’t fall through the floor because matter appears to be rigid.</a:t>
            </a:r>
          </a:p>
          <a:p>
            <a:r>
              <a:rPr lang="en-CA" sz="9600" kern="100" dirty="0">
                <a:effectLst/>
                <a:latin typeface="Calibri" panose="020F0502020204030204" pitchFamily="34" charset="0"/>
                <a:ea typeface="Calibri" panose="020F0502020204030204" pitchFamily="34" charset="0"/>
                <a:cs typeface="Times New Roman" panose="02020603050405020304" pitchFamily="18" charset="0"/>
              </a:rPr>
              <a:t>  Matter is built from particles that repel one another as explained by the laws of quantum mechanics. </a:t>
            </a:r>
          </a:p>
          <a:p>
            <a:r>
              <a:rPr lang="en-CA" sz="9600" kern="100" dirty="0">
                <a:effectLst/>
                <a:latin typeface="Calibri" panose="020F0502020204030204" pitchFamily="34" charset="0"/>
                <a:ea typeface="Calibri" panose="020F0502020204030204" pitchFamily="34" charset="0"/>
                <a:cs typeface="Times New Roman" panose="02020603050405020304" pitchFamily="18" charset="0"/>
              </a:rPr>
              <a:t> This repulsion creates the appearance of rigidity.  </a:t>
            </a:r>
          </a:p>
          <a:p>
            <a:r>
              <a:rPr lang="en-CA" sz="9600" kern="100" dirty="0">
                <a:effectLst/>
                <a:latin typeface="Calibri" panose="020F0502020204030204" pitchFamily="34" charset="0"/>
                <a:ea typeface="Calibri" panose="020F0502020204030204" pitchFamily="34" charset="0"/>
                <a:cs typeface="Times New Roman" panose="02020603050405020304" pitchFamily="18" charset="0"/>
              </a:rPr>
              <a:t>However, this rigidity is an illusion, since there is a lot of empty space between particles; the atomic nuclei occupy only a small fraction of the volume of the actual atoms.  </a:t>
            </a:r>
          </a:p>
          <a:p>
            <a:r>
              <a:rPr lang="en-CA" sz="9600" kern="100" dirty="0">
                <a:effectLst/>
                <a:latin typeface="Calibri" panose="020F0502020204030204" pitchFamily="34" charset="0"/>
                <a:ea typeface="Calibri" panose="020F0502020204030204" pitchFamily="34" charset="0"/>
                <a:cs typeface="Times New Roman" panose="02020603050405020304" pitchFamily="18" charset="0"/>
              </a:rPr>
              <a:t>Quantum repulsive forces create the illusion of rigidity by opposing the pull of gravity that would bring objects too closely together.  </a:t>
            </a:r>
          </a:p>
          <a:p>
            <a:endParaRPr lang="en-CA" sz="1400" dirty="0"/>
          </a:p>
        </p:txBody>
      </p:sp>
    </p:spTree>
    <p:extLst>
      <p:ext uri="{BB962C8B-B14F-4D97-AF65-F5344CB8AC3E}">
        <p14:creationId xmlns:p14="http://schemas.microsoft.com/office/powerpoint/2010/main" val="2765957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mond with different colored squares&#10;&#10;Description automatically generated">
            <a:extLst>
              <a:ext uri="{FF2B5EF4-FFF2-40B4-BE49-F238E27FC236}">
                <a16:creationId xmlns:a16="http://schemas.microsoft.com/office/drawing/2014/main" id="{75222D25-3953-DB2D-102B-ECF411AFD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428" y="148167"/>
            <a:ext cx="5425654" cy="6709833"/>
          </a:xfrm>
          <a:prstGeom prst="rect">
            <a:avLst/>
          </a:prstGeom>
        </p:spPr>
      </p:pic>
      <p:sp>
        <p:nvSpPr>
          <p:cNvPr id="6" name="TextBox 5">
            <a:extLst>
              <a:ext uri="{FF2B5EF4-FFF2-40B4-BE49-F238E27FC236}">
                <a16:creationId xmlns:a16="http://schemas.microsoft.com/office/drawing/2014/main" id="{A6FC2507-9A5F-BD7A-FB45-F748BB373069}"/>
              </a:ext>
            </a:extLst>
          </p:cNvPr>
          <p:cNvSpPr txBox="1"/>
          <p:nvPr/>
        </p:nvSpPr>
        <p:spPr>
          <a:xfrm>
            <a:off x="381919" y="409928"/>
            <a:ext cx="6195151" cy="5847755"/>
          </a:xfrm>
          <a:prstGeom prst="rect">
            <a:avLst/>
          </a:prstGeom>
          <a:noFill/>
        </p:spPr>
        <p:txBody>
          <a:bodyPr wrap="square" rtlCol="0">
            <a:spAutoFit/>
          </a:bodyPr>
          <a:lstStyle/>
          <a:p>
            <a:r>
              <a:rPr lang="en-US" sz="2200" dirty="0"/>
              <a:t>This Penrose diagram shows what happens inside a Kerr Black Hole.</a:t>
            </a:r>
          </a:p>
          <a:p>
            <a:endParaRPr lang="en-US" sz="2200" dirty="0"/>
          </a:p>
          <a:p>
            <a:r>
              <a:rPr lang="en-US" sz="2200" dirty="0"/>
              <a:t>The astronaut passes from regular space (Region I) through the outer horizon into Region II, where she is inexorably drawn to the inner horizon, passing into Region III.  Region I and II are similar to a Schwarzschild Black Hole</a:t>
            </a:r>
          </a:p>
          <a:p>
            <a:endParaRPr lang="en-US" sz="2200" dirty="0"/>
          </a:p>
          <a:p>
            <a:r>
              <a:rPr lang="en-US" sz="2200" dirty="0"/>
              <a:t>In Region III, the singularity (indicated by the wiggly vertical line at the edge of Region III) is time-like, meaning it is visible to the astronaut.  Light beams can travel at </a:t>
            </a:r>
            <a:r>
              <a:rPr lang="en-CA" sz="2200" dirty="0">
                <a:effectLst/>
                <a:latin typeface="Calibri" panose="020F0502020204030204" pitchFamily="34" charset="0"/>
                <a:ea typeface="Calibri" panose="020F0502020204030204" pitchFamily="34" charset="0"/>
                <a:cs typeface="Times New Roman" panose="02020603050405020304" pitchFamily="18" charset="0"/>
              </a:rPr>
              <a:t>45</a:t>
            </a:r>
            <a:r>
              <a:rPr lang="en-CA" sz="2200" dirty="0">
                <a:effectLst/>
                <a:latin typeface="Calibri" panose="020F0502020204030204" pitchFamily="34" charset="0"/>
                <a:ea typeface="Calibri" panose="020F0502020204030204" pitchFamily="34" charset="0"/>
              </a:rPr>
              <a:t>° from the singularity and reach the astronaut.</a:t>
            </a:r>
            <a:r>
              <a:rPr lang="en-US" sz="2200" dirty="0"/>
              <a:t>  This is different from the spacelike singularity of the Schwarzschild Black Hole.</a:t>
            </a:r>
          </a:p>
          <a:p>
            <a:endParaRPr lang="en-US" sz="2200" dirty="0"/>
          </a:p>
          <a:p>
            <a:r>
              <a:rPr lang="en-US" sz="2200" dirty="0"/>
              <a:t>The astronaut can navigate to avoid the singularity.</a:t>
            </a:r>
            <a:endParaRPr lang="en-CA" sz="2200" dirty="0"/>
          </a:p>
        </p:txBody>
      </p:sp>
    </p:spTree>
    <p:extLst>
      <p:ext uri="{BB962C8B-B14F-4D97-AF65-F5344CB8AC3E}">
        <p14:creationId xmlns:p14="http://schemas.microsoft.com/office/powerpoint/2010/main" val="3833228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mond with different colored squares&#10;&#10;Description automatically generated">
            <a:extLst>
              <a:ext uri="{FF2B5EF4-FFF2-40B4-BE49-F238E27FC236}">
                <a16:creationId xmlns:a16="http://schemas.microsoft.com/office/drawing/2014/main" id="{75222D25-3953-DB2D-102B-ECF411AFD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428" y="148167"/>
            <a:ext cx="5425654" cy="6709833"/>
          </a:xfrm>
          <a:prstGeom prst="rect">
            <a:avLst/>
          </a:prstGeom>
        </p:spPr>
      </p:pic>
      <p:sp>
        <p:nvSpPr>
          <p:cNvPr id="6" name="TextBox 5">
            <a:extLst>
              <a:ext uri="{FF2B5EF4-FFF2-40B4-BE49-F238E27FC236}">
                <a16:creationId xmlns:a16="http://schemas.microsoft.com/office/drawing/2014/main" id="{A6FC2507-9A5F-BD7A-FB45-F748BB373069}"/>
              </a:ext>
            </a:extLst>
          </p:cNvPr>
          <p:cNvSpPr txBox="1"/>
          <p:nvPr/>
        </p:nvSpPr>
        <p:spPr>
          <a:xfrm>
            <a:off x="381919" y="409928"/>
            <a:ext cx="6195151" cy="2462213"/>
          </a:xfrm>
          <a:prstGeom prst="rect">
            <a:avLst/>
          </a:prstGeom>
          <a:noFill/>
        </p:spPr>
        <p:txBody>
          <a:bodyPr wrap="square" rtlCol="0">
            <a:spAutoFit/>
          </a:bodyPr>
          <a:lstStyle/>
          <a:p>
            <a:r>
              <a:rPr lang="en-US" sz="2200" dirty="0"/>
              <a:t>If we look at the top of this diagram, we notice that the top 2 diagonal orange lines are horizons, not singularities or boundaries (i.e., infinite time or infinite distance).</a:t>
            </a:r>
          </a:p>
          <a:p>
            <a:r>
              <a:rPr lang="en-US" sz="2200" dirty="0"/>
              <a:t>If there is a boundary, then there must be something beyond it, and our diagram must be extended to include what lies beyond.</a:t>
            </a:r>
            <a:endParaRPr lang="en-CA" sz="2200" dirty="0"/>
          </a:p>
        </p:txBody>
      </p:sp>
    </p:spTree>
    <p:extLst>
      <p:ext uri="{BB962C8B-B14F-4D97-AF65-F5344CB8AC3E}">
        <p14:creationId xmlns:p14="http://schemas.microsoft.com/office/powerpoint/2010/main" val="2707746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blue and orange diamond&#10;&#10;Description automatically generated">
            <a:extLst>
              <a:ext uri="{FF2B5EF4-FFF2-40B4-BE49-F238E27FC236}">
                <a16:creationId xmlns:a16="http://schemas.microsoft.com/office/drawing/2014/main" id="{A793D0B7-F3A4-B03C-9BF2-C9514CBAE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478" y="130413"/>
            <a:ext cx="5534522" cy="6782134"/>
          </a:xfrm>
          <a:prstGeom prst="rect">
            <a:avLst/>
          </a:prstGeom>
        </p:spPr>
      </p:pic>
      <p:sp>
        <p:nvSpPr>
          <p:cNvPr id="6" name="TextBox 5">
            <a:extLst>
              <a:ext uri="{FF2B5EF4-FFF2-40B4-BE49-F238E27FC236}">
                <a16:creationId xmlns:a16="http://schemas.microsoft.com/office/drawing/2014/main" id="{A6FC2507-9A5F-BD7A-FB45-F748BB373069}"/>
              </a:ext>
            </a:extLst>
          </p:cNvPr>
          <p:cNvSpPr txBox="1"/>
          <p:nvPr/>
        </p:nvSpPr>
        <p:spPr>
          <a:xfrm>
            <a:off x="381919" y="409928"/>
            <a:ext cx="6657859" cy="2800767"/>
          </a:xfrm>
          <a:prstGeom prst="rect">
            <a:avLst/>
          </a:prstGeom>
          <a:noFill/>
        </p:spPr>
        <p:txBody>
          <a:bodyPr wrap="square" rtlCol="0">
            <a:spAutoFit/>
          </a:bodyPr>
          <a:lstStyle/>
          <a:p>
            <a:r>
              <a:rPr lang="en-US" sz="2200" dirty="0"/>
              <a:t>If we fill in the missing space, we find an infinity of infinite universes.  This is quite shocking.</a:t>
            </a:r>
          </a:p>
          <a:p>
            <a:r>
              <a:rPr lang="en-US" sz="2200" dirty="0"/>
              <a:t>This is the unique way to extend the diagram and remain consistent with general relativity.</a:t>
            </a:r>
          </a:p>
          <a:p>
            <a:endParaRPr lang="en-US" sz="2200" dirty="0"/>
          </a:p>
          <a:p>
            <a:r>
              <a:rPr lang="en-US" sz="2200" dirty="0"/>
              <a:t>This diagram represents an infinite tower of universes,  which means that there is an infinite amount of time and space tucked away inside a Kerr Black Hole</a:t>
            </a:r>
            <a:endParaRPr lang="en-CA" sz="2200" dirty="0"/>
          </a:p>
        </p:txBody>
      </p:sp>
      <p:sp>
        <p:nvSpPr>
          <p:cNvPr id="8" name="TextBox 7">
            <a:extLst>
              <a:ext uri="{FF2B5EF4-FFF2-40B4-BE49-F238E27FC236}">
                <a16:creationId xmlns:a16="http://schemas.microsoft.com/office/drawing/2014/main" id="{EC80EB26-3A54-52BC-BA88-4B13FB3638B0}"/>
              </a:ext>
            </a:extLst>
          </p:cNvPr>
          <p:cNvSpPr txBox="1"/>
          <p:nvPr/>
        </p:nvSpPr>
        <p:spPr>
          <a:xfrm>
            <a:off x="381919" y="3521480"/>
            <a:ext cx="6955315" cy="2800767"/>
          </a:xfrm>
          <a:prstGeom prst="rect">
            <a:avLst/>
          </a:prstGeom>
          <a:noFill/>
        </p:spPr>
        <p:txBody>
          <a:bodyPr wrap="square" rtlCol="0">
            <a:spAutoFit/>
          </a:bodyPr>
          <a:lstStyle/>
          <a:p>
            <a:r>
              <a:rPr lang="en-US" sz="2200" dirty="0"/>
              <a:t>Let us look again at our astronaut who started in normal space (Region I) at the bottom of the page.  She travelled through the outer horizon end entered Region II, the region between the outer and inner horizons. While in Region II she can receive signals from Region I, our universe, but also from the other Region I, some other universe.  Like the Schwarzschild black hole, she has no option but to eventually pass the inner horizon into Region III </a:t>
            </a:r>
            <a:endParaRPr lang="en-CA" sz="2200" dirty="0"/>
          </a:p>
        </p:txBody>
      </p:sp>
    </p:spTree>
    <p:extLst>
      <p:ext uri="{BB962C8B-B14F-4D97-AF65-F5344CB8AC3E}">
        <p14:creationId xmlns:p14="http://schemas.microsoft.com/office/powerpoint/2010/main" val="1229813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blue and orange diamond&#10;&#10;Description automatically generated">
            <a:extLst>
              <a:ext uri="{FF2B5EF4-FFF2-40B4-BE49-F238E27FC236}">
                <a16:creationId xmlns:a16="http://schemas.microsoft.com/office/drawing/2014/main" id="{A793D0B7-F3A4-B03C-9BF2-C9514CBAE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478" y="130413"/>
            <a:ext cx="5534522" cy="6782134"/>
          </a:xfrm>
          <a:prstGeom prst="rect">
            <a:avLst/>
          </a:prstGeom>
        </p:spPr>
      </p:pic>
      <p:sp>
        <p:nvSpPr>
          <p:cNvPr id="6" name="TextBox 5">
            <a:extLst>
              <a:ext uri="{FF2B5EF4-FFF2-40B4-BE49-F238E27FC236}">
                <a16:creationId xmlns:a16="http://schemas.microsoft.com/office/drawing/2014/main" id="{A6FC2507-9A5F-BD7A-FB45-F748BB373069}"/>
              </a:ext>
            </a:extLst>
          </p:cNvPr>
          <p:cNvSpPr txBox="1"/>
          <p:nvPr/>
        </p:nvSpPr>
        <p:spPr>
          <a:xfrm>
            <a:off x="429466" y="1394659"/>
            <a:ext cx="6742515" cy="2462213"/>
          </a:xfrm>
          <a:prstGeom prst="rect">
            <a:avLst/>
          </a:prstGeom>
          <a:noFill/>
        </p:spPr>
        <p:txBody>
          <a:bodyPr wrap="square" rtlCol="0">
            <a:spAutoFit/>
          </a:bodyPr>
          <a:lstStyle/>
          <a:p>
            <a:r>
              <a:rPr lang="en-US" sz="2200" dirty="0"/>
              <a:t>In Region III there is the looming singularity (the vertical wavy line down the center of Region III), but she can see it and avoid it.  She can choose to avoid it and pass through the horizon into the second Region II.  This region is bounded by a horizon, but it is the horizon of a white hole, a gateway into a different Region I – another universe, which she can explore for eternity if she likes. </a:t>
            </a:r>
            <a:endParaRPr lang="en-CA" sz="2200" dirty="0"/>
          </a:p>
        </p:txBody>
      </p:sp>
      <p:sp>
        <p:nvSpPr>
          <p:cNvPr id="8" name="TextBox 7">
            <a:extLst>
              <a:ext uri="{FF2B5EF4-FFF2-40B4-BE49-F238E27FC236}">
                <a16:creationId xmlns:a16="http://schemas.microsoft.com/office/drawing/2014/main" id="{EC80EB26-3A54-52BC-BA88-4B13FB3638B0}"/>
              </a:ext>
            </a:extLst>
          </p:cNvPr>
          <p:cNvSpPr txBox="1"/>
          <p:nvPr/>
        </p:nvSpPr>
        <p:spPr>
          <a:xfrm>
            <a:off x="429466" y="4232234"/>
            <a:ext cx="7436575" cy="769441"/>
          </a:xfrm>
          <a:prstGeom prst="rect">
            <a:avLst/>
          </a:prstGeom>
          <a:noFill/>
        </p:spPr>
        <p:txBody>
          <a:bodyPr wrap="square" rtlCol="0">
            <a:spAutoFit/>
          </a:bodyPr>
          <a:lstStyle/>
          <a:p>
            <a:r>
              <a:rPr lang="en-US" sz="2200" dirty="0"/>
              <a:t>Or, she can find another Kerr Black Hole in this new universe and chose to enter into it, repeating the whole adventure again.</a:t>
            </a:r>
            <a:endParaRPr lang="en-CA" sz="2200" dirty="0"/>
          </a:p>
        </p:txBody>
      </p:sp>
    </p:spTree>
    <p:extLst>
      <p:ext uri="{BB962C8B-B14F-4D97-AF65-F5344CB8AC3E}">
        <p14:creationId xmlns:p14="http://schemas.microsoft.com/office/powerpoint/2010/main" val="1004529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blue and orange diamond&#10;&#10;Description automatically generated">
            <a:extLst>
              <a:ext uri="{FF2B5EF4-FFF2-40B4-BE49-F238E27FC236}">
                <a16:creationId xmlns:a16="http://schemas.microsoft.com/office/drawing/2014/main" id="{A793D0B7-F3A4-B03C-9BF2-C9514CBAE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478" y="130413"/>
            <a:ext cx="5534522" cy="6782134"/>
          </a:xfrm>
          <a:prstGeom prst="rect">
            <a:avLst/>
          </a:prstGeom>
        </p:spPr>
      </p:pic>
      <p:sp>
        <p:nvSpPr>
          <p:cNvPr id="2" name="TextBox 1">
            <a:extLst>
              <a:ext uri="{FF2B5EF4-FFF2-40B4-BE49-F238E27FC236}">
                <a16:creationId xmlns:a16="http://schemas.microsoft.com/office/drawing/2014/main" id="{739A8C0C-25F1-351A-0565-74B1C8EC960F}"/>
              </a:ext>
            </a:extLst>
          </p:cNvPr>
          <p:cNvSpPr txBox="1"/>
          <p:nvPr/>
        </p:nvSpPr>
        <p:spPr>
          <a:xfrm>
            <a:off x="209130" y="264405"/>
            <a:ext cx="8020470" cy="6186309"/>
          </a:xfrm>
          <a:prstGeom prst="rect">
            <a:avLst/>
          </a:prstGeom>
          <a:noFill/>
        </p:spPr>
        <p:txBody>
          <a:bodyPr wrap="square" rtlCol="0">
            <a:spAutoFit/>
          </a:bodyPr>
          <a:lstStyle/>
          <a:p>
            <a:r>
              <a:rPr lang="en-US" sz="2200" dirty="0"/>
              <a:t>Another interesting result of Kerr’s mathematics relates to what happens if the astronaut passes through the ring singularity in Region III.  </a:t>
            </a:r>
          </a:p>
          <a:p>
            <a:endParaRPr lang="en-US" sz="2200" dirty="0"/>
          </a:p>
          <a:p>
            <a:r>
              <a:rPr lang="en-US" sz="2200" dirty="0"/>
              <a:t>In this region of Spacetime (in the universe on the other side of the ring singularity), gravity pushes rather than pulls. It is an anti-gravity universe.  </a:t>
            </a:r>
          </a:p>
          <a:p>
            <a:endParaRPr lang="en-US" sz="2200" dirty="0"/>
          </a:p>
          <a:p>
            <a:r>
              <a:rPr lang="en-US" sz="2200" dirty="0"/>
              <a:t>The astronaut can turn around and pass back through the ring singularity to the normal inner region, but in the process, she can arrange things so that she emerges at a time before she entered the ring singularity the first time.</a:t>
            </a:r>
          </a:p>
          <a:p>
            <a:r>
              <a:rPr lang="en-US" sz="2200" dirty="0"/>
              <a:t>There are paths in Region III that loop back and return to the same point.  These paths are known as ‘closed time-like curves’.  This is time travel.</a:t>
            </a:r>
          </a:p>
          <a:p>
            <a:endParaRPr lang="en-US" sz="2200" dirty="0"/>
          </a:p>
          <a:p>
            <a:r>
              <a:rPr lang="en-US" sz="2200" dirty="0"/>
              <a:t>The Kerr Black Hole is also a time machine, sometimes known as a Carter Time Machine after Brendon Carter who first discovered it.</a:t>
            </a:r>
            <a:endParaRPr lang="en-CA" sz="2200" dirty="0"/>
          </a:p>
        </p:txBody>
      </p:sp>
    </p:spTree>
    <p:extLst>
      <p:ext uri="{BB962C8B-B14F-4D97-AF65-F5344CB8AC3E}">
        <p14:creationId xmlns:p14="http://schemas.microsoft.com/office/powerpoint/2010/main" val="3754454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blue and orange diamond&#10;&#10;Description automatically generated">
            <a:extLst>
              <a:ext uri="{FF2B5EF4-FFF2-40B4-BE49-F238E27FC236}">
                <a16:creationId xmlns:a16="http://schemas.microsoft.com/office/drawing/2014/main" id="{A793D0B7-F3A4-B03C-9BF2-C9514CBAE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478" y="130413"/>
            <a:ext cx="5534522" cy="6782134"/>
          </a:xfrm>
          <a:prstGeom prst="rect">
            <a:avLst/>
          </a:prstGeom>
        </p:spPr>
      </p:pic>
      <p:sp>
        <p:nvSpPr>
          <p:cNvPr id="2" name="TextBox 1">
            <a:extLst>
              <a:ext uri="{FF2B5EF4-FFF2-40B4-BE49-F238E27FC236}">
                <a16:creationId xmlns:a16="http://schemas.microsoft.com/office/drawing/2014/main" id="{739A8C0C-25F1-351A-0565-74B1C8EC960F}"/>
              </a:ext>
            </a:extLst>
          </p:cNvPr>
          <p:cNvSpPr txBox="1"/>
          <p:nvPr/>
        </p:nvSpPr>
        <p:spPr>
          <a:xfrm>
            <a:off x="209130" y="264405"/>
            <a:ext cx="7161153" cy="6524863"/>
          </a:xfrm>
          <a:prstGeom prst="rect">
            <a:avLst/>
          </a:prstGeom>
          <a:noFill/>
        </p:spPr>
        <p:txBody>
          <a:bodyPr wrap="square" rtlCol="0">
            <a:spAutoFit/>
          </a:bodyPr>
          <a:lstStyle/>
          <a:p>
            <a:r>
              <a:rPr lang="en-US" sz="2200" dirty="0"/>
              <a:t>This is all pretty amazing!</a:t>
            </a:r>
          </a:p>
          <a:p>
            <a:endParaRPr lang="en-US" sz="2200" dirty="0"/>
          </a:p>
          <a:p>
            <a:r>
              <a:rPr lang="en-US" sz="2200" dirty="0"/>
              <a:t>However, most physicists believe that although it works mathematically, it is impossible in reality.</a:t>
            </a:r>
          </a:p>
          <a:p>
            <a:endParaRPr lang="en-US" sz="2200" dirty="0"/>
          </a:p>
          <a:p>
            <a:r>
              <a:rPr lang="en-US" sz="2200" dirty="0"/>
              <a:t>Real Black Holes are made from collapsing matter.  The presence of matter changes the space-time inside the horizon of a black hole, blocking up the portals into other universes.  This is ignored in both the Schwarzschild and the Kerr mathematics.</a:t>
            </a:r>
          </a:p>
          <a:p>
            <a:endParaRPr lang="en-US" sz="2200" dirty="0"/>
          </a:p>
          <a:p>
            <a:r>
              <a:rPr lang="en-US" sz="2200" dirty="0"/>
              <a:t>If we look at the Green Line in the second Region I from the bottom, we can see a second astronaut sending signals to the main one who has entered Region II.  These signals bunch together as time approaches infinity and combine as they enter the black hole along the inner horizon.  This becomes an infinite flux of energy that would form a singularity and seal off Region III.  The inner horizon would become a singularity of its own. </a:t>
            </a:r>
            <a:endParaRPr lang="en-CA" sz="2200" dirty="0"/>
          </a:p>
        </p:txBody>
      </p:sp>
    </p:spTree>
    <p:extLst>
      <p:ext uri="{BB962C8B-B14F-4D97-AF65-F5344CB8AC3E}">
        <p14:creationId xmlns:p14="http://schemas.microsoft.com/office/powerpoint/2010/main" val="1582147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4420762"/>
          </a:xfrm>
          <a:prstGeom prst="rect">
            <a:avLst/>
          </a:prstGeom>
          <a:noFill/>
        </p:spPr>
        <p:txBody>
          <a:bodyPr wrap="square" rtlCol="0">
            <a:spAutoFit/>
          </a:bodyPr>
          <a:lstStyle/>
          <a:p>
            <a:pPr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slowly spinning black hole can be described by Kerr’s mathematics.  This description makes some amazing predictions of what the universe would be like.</a:t>
            </a:r>
          </a:p>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inside one of these black holes </a:t>
            </a:r>
          </a:p>
          <a:p>
            <a:pPr lvl="0" algn="ctr">
              <a:lnSpc>
                <a:spcPct val="107000"/>
              </a:lnSpc>
              <a:spcAft>
                <a:spcPts val="800"/>
              </a:spcAft>
            </a:pPr>
            <a:r>
              <a:rPr lang="en-CA"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However, the simplifying assumptions used in the mathematics results in some predictions that seem very unlikely in reality.</a:t>
            </a:r>
          </a:p>
        </p:txBody>
      </p:sp>
      <p:sp>
        <p:nvSpPr>
          <p:cNvPr id="4" name="TextBox 3">
            <a:extLst>
              <a:ext uri="{FF2B5EF4-FFF2-40B4-BE49-F238E27FC236}">
                <a16:creationId xmlns:a16="http://schemas.microsoft.com/office/drawing/2014/main" id="{C290D96B-21F1-A08D-62B2-9B71AD519BB9}"/>
              </a:ext>
            </a:extLst>
          </p:cNvPr>
          <p:cNvSpPr txBox="1"/>
          <p:nvPr/>
        </p:nvSpPr>
        <p:spPr>
          <a:xfrm>
            <a:off x="1861851" y="5369748"/>
            <a:ext cx="8780443" cy="1200329"/>
          </a:xfrm>
          <a:prstGeom prst="rect">
            <a:avLst/>
          </a:prstGeom>
          <a:noFill/>
        </p:spPr>
        <p:txBody>
          <a:bodyPr wrap="square" rtlCol="0">
            <a:spAutoFit/>
          </a:bodyPr>
          <a:lstStyle/>
          <a:p>
            <a:pPr algn="ctr"/>
            <a:r>
              <a:rPr lang="en-US" sz="3600" dirty="0">
                <a:solidFill>
                  <a:schemeClr val="bg1"/>
                </a:solidFill>
              </a:rPr>
              <a:t>What does the mathematics tell us about a </a:t>
            </a:r>
            <a:r>
              <a:rPr lang="en-US" sz="3600" b="1" dirty="0">
                <a:solidFill>
                  <a:schemeClr val="bg1"/>
                </a:solidFill>
              </a:rPr>
              <a:t>Fast Spinning Black Hole?</a:t>
            </a:r>
            <a:endParaRPr lang="en-CA" sz="3600" b="1" dirty="0">
              <a:solidFill>
                <a:schemeClr val="bg1"/>
              </a:solidFill>
            </a:endParaRPr>
          </a:p>
        </p:txBody>
      </p:sp>
    </p:spTree>
    <p:extLst>
      <p:ext uri="{BB962C8B-B14F-4D97-AF65-F5344CB8AC3E}">
        <p14:creationId xmlns:p14="http://schemas.microsoft.com/office/powerpoint/2010/main" val="1942131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purple galaxy&#10;&#10;Description automatically generated">
            <a:extLst>
              <a:ext uri="{FF2B5EF4-FFF2-40B4-BE49-F238E27FC236}">
                <a16:creationId xmlns:a16="http://schemas.microsoft.com/office/drawing/2014/main" id="{AB384654-7608-BBFD-67F2-E0EB5B6BAFCD}"/>
              </a:ext>
            </a:extLst>
          </p:cNvPr>
          <p:cNvPicPr>
            <a:picLocks noChangeAspect="1"/>
          </p:cNvPicPr>
          <p:nvPr/>
        </p:nvPicPr>
        <p:blipFill rotWithShape="1">
          <a:blip r:embed="rId2">
            <a:extLst>
              <a:ext uri="{28A0092B-C50C-407E-A947-70E740481C1C}">
                <a14:useLocalDpi xmlns:a14="http://schemas.microsoft.com/office/drawing/2010/main" val="0"/>
              </a:ext>
            </a:extLst>
          </a:blip>
          <a:srcRect t="14539" b="14538"/>
          <a:stretch/>
        </p:blipFill>
        <p:spPr>
          <a:xfrm>
            <a:off x="2522356"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FCA204-5854-3EFD-650E-CA6E4BD37996}"/>
              </a:ext>
            </a:extLst>
          </p:cNvPr>
          <p:cNvSpPr>
            <a:spLocks noGrp="1"/>
          </p:cNvSpPr>
          <p:nvPr>
            <p:ph idx="1"/>
          </p:nvPr>
        </p:nvSpPr>
        <p:spPr>
          <a:xfrm>
            <a:off x="206829" y="859971"/>
            <a:ext cx="4855027" cy="5316992"/>
          </a:xfrm>
        </p:spPr>
        <p:txBody>
          <a:bodyPr>
            <a:normAutofit fontScale="92500"/>
          </a:bodyPr>
          <a:lstStyle/>
          <a:p>
            <a:r>
              <a:rPr lang="en-US" sz="2200" dirty="0"/>
              <a:t>Fast-Spinning Black Holes are ones with a spin (J/c) greater than one half of the Schwarzschild radius. </a:t>
            </a:r>
          </a:p>
          <a:p>
            <a:r>
              <a:rPr lang="en-US" sz="2200" dirty="0"/>
              <a:t>In this definition, J is the angular momentum of the hole divided by its mass and c is the speed of light .</a:t>
            </a:r>
          </a:p>
          <a:p>
            <a:endParaRPr lang="en-US" sz="2200" dirty="0"/>
          </a:p>
          <a:p>
            <a:r>
              <a:rPr lang="en-US" sz="2200" dirty="0"/>
              <a:t>For the Earth (J/c) is roughly 10 meters and for the sun it is roughly 1 kilometer.</a:t>
            </a:r>
          </a:p>
          <a:p>
            <a:r>
              <a:rPr lang="en-US" sz="2200" dirty="0"/>
              <a:t>For the Earth R</a:t>
            </a:r>
            <a:r>
              <a:rPr lang="en-US" sz="2200" baseline="-25000" dirty="0"/>
              <a:t>s</a:t>
            </a:r>
            <a:r>
              <a:rPr lang="en-US" sz="2200" dirty="0"/>
              <a:t> is less than 1 centimeter and for the sun it is roughly 3 kilometers.</a:t>
            </a:r>
          </a:p>
          <a:p>
            <a:endParaRPr lang="en-US" sz="2200" dirty="0"/>
          </a:p>
          <a:p>
            <a:r>
              <a:rPr lang="en-US" sz="2200" dirty="0"/>
              <a:t>The earth would be considered very fast spinning if it were a black hole, but the sun would not be in the fast-spinning category. </a:t>
            </a:r>
            <a:endParaRPr lang="en-CA" sz="2200" dirty="0"/>
          </a:p>
        </p:txBody>
      </p:sp>
    </p:spTree>
    <p:extLst>
      <p:ext uri="{BB962C8B-B14F-4D97-AF65-F5344CB8AC3E}">
        <p14:creationId xmlns:p14="http://schemas.microsoft.com/office/powerpoint/2010/main" val="2180163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quare with a grid and lines&#10;&#10;Description automatically generated with medium confidence">
            <a:extLst>
              <a:ext uri="{FF2B5EF4-FFF2-40B4-BE49-F238E27FC236}">
                <a16:creationId xmlns:a16="http://schemas.microsoft.com/office/drawing/2014/main" id="{3AEF1C64-D02E-8DB9-A8A3-A7AA63547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299" y="363556"/>
            <a:ext cx="7554053" cy="5809701"/>
          </a:xfrm>
          <a:prstGeom prst="rect">
            <a:avLst/>
          </a:prstGeom>
        </p:spPr>
      </p:pic>
      <p:sp>
        <p:nvSpPr>
          <p:cNvPr id="6" name="TextBox 5">
            <a:extLst>
              <a:ext uri="{FF2B5EF4-FFF2-40B4-BE49-F238E27FC236}">
                <a16:creationId xmlns:a16="http://schemas.microsoft.com/office/drawing/2014/main" id="{CC909AC1-B7B4-51B8-980B-2A967AB791D8}"/>
              </a:ext>
            </a:extLst>
          </p:cNvPr>
          <p:cNvSpPr txBox="1"/>
          <p:nvPr/>
        </p:nvSpPr>
        <p:spPr>
          <a:xfrm>
            <a:off x="205648" y="220337"/>
            <a:ext cx="6062950" cy="1446550"/>
          </a:xfrm>
          <a:prstGeom prst="rect">
            <a:avLst/>
          </a:prstGeom>
          <a:noFill/>
        </p:spPr>
        <p:txBody>
          <a:bodyPr wrap="square" rtlCol="0">
            <a:spAutoFit/>
          </a:bodyPr>
          <a:lstStyle/>
          <a:p>
            <a:r>
              <a:rPr lang="en-US" sz="2200" dirty="0"/>
              <a:t>The Penrose Diagram for a fast-spinning Black Hole is much simpler than the one we saw for a slow-spinning black hole.  The Space-Time is much simpler.</a:t>
            </a:r>
            <a:endParaRPr lang="en-CA" sz="2200" dirty="0"/>
          </a:p>
        </p:txBody>
      </p:sp>
      <p:sp>
        <p:nvSpPr>
          <p:cNvPr id="7" name="TextBox 6">
            <a:extLst>
              <a:ext uri="{FF2B5EF4-FFF2-40B4-BE49-F238E27FC236}">
                <a16:creationId xmlns:a16="http://schemas.microsoft.com/office/drawing/2014/main" id="{CF9A54B5-B644-F7B7-11F1-FD27F670E979}"/>
              </a:ext>
            </a:extLst>
          </p:cNvPr>
          <p:cNvSpPr txBox="1"/>
          <p:nvPr/>
        </p:nvSpPr>
        <p:spPr>
          <a:xfrm>
            <a:off x="286439" y="2088801"/>
            <a:ext cx="4759286" cy="769441"/>
          </a:xfrm>
          <a:prstGeom prst="rect">
            <a:avLst/>
          </a:prstGeom>
          <a:noFill/>
        </p:spPr>
        <p:txBody>
          <a:bodyPr wrap="square" rtlCol="0">
            <a:spAutoFit/>
          </a:bodyPr>
          <a:lstStyle/>
          <a:p>
            <a:r>
              <a:rPr lang="en-US" sz="2200" dirty="0"/>
              <a:t>However, the calculations involve what is known as a </a:t>
            </a:r>
            <a:r>
              <a:rPr lang="en-US" sz="2200" b="1" dirty="0"/>
              <a:t>Naked Singularity.</a:t>
            </a:r>
            <a:endParaRPr lang="en-CA" sz="2200" b="1" dirty="0"/>
          </a:p>
        </p:txBody>
      </p:sp>
      <p:sp>
        <p:nvSpPr>
          <p:cNvPr id="11" name="TextBox 10">
            <a:extLst>
              <a:ext uri="{FF2B5EF4-FFF2-40B4-BE49-F238E27FC236}">
                <a16:creationId xmlns:a16="http://schemas.microsoft.com/office/drawing/2014/main" id="{130B2C3D-E4C1-FC9C-F02D-1D872C823C44}"/>
              </a:ext>
            </a:extLst>
          </p:cNvPr>
          <p:cNvSpPr txBox="1"/>
          <p:nvPr/>
        </p:nvSpPr>
        <p:spPr>
          <a:xfrm>
            <a:off x="286439" y="3251246"/>
            <a:ext cx="4858438" cy="1785104"/>
          </a:xfrm>
          <a:prstGeom prst="rect">
            <a:avLst/>
          </a:prstGeom>
          <a:noFill/>
        </p:spPr>
        <p:txBody>
          <a:bodyPr wrap="square">
            <a:spAutoFit/>
          </a:bodyPr>
          <a:lstStyle/>
          <a:p>
            <a:r>
              <a:rPr lang="en-US" sz="2200" dirty="0"/>
              <a:t>The event horizons have disappeared, leaving just the ring singularity (the wiggly line) which remains a portal to an infinite space where gravity repels rather than attracts</a:t>
            </a:r>
            <a:endParaRPr lang="en-CA" sz="2200" dirty="0"/>
          </a:p>
        </p:txBody>
      </p:sp>
      <p:sp>
        <p:nvSpPr>
          <p:cNvPr id="12" name="TextBox 11">
            <a:extLst>
              <a:ext uri="{FF2B5EF4-FFF2-40B4-BE49-F238E27FC236}">
                <a16:creationId xmlns:a16="http://schemas.microsoft.com/office/drawing/2014/main" id="{CA08F01B-0C69-08D6-85E6-5FFD69ECB9A5}"/>
              </a:ext>
            </a:extLst>
          </p:cNvPr>
          <p:cNvSpPr txBox="1"/>
          <p:nvPr/>
        </p:nvSpPr>
        <p:spPr>
          <a:xfrm>
            <a:off x="286439" y="5036350"/>
            <a:ext cx="6577069" cy="1446550"/>
          </a:xfrm>
          <a:prstGeom prst="rect">
            <a:avLst/>
          </a:prstGeom>
          <a:noFill/>
        </p:spPr>
        <p:txBody>
          <a:bodyPr wrap="square" rtlCol="0">
            <a:spAutoFit/>
          </a:bodyPr>
          <a:lstStyle/>
          <a:p>
            <a:r>
              <a:rPr lang="en-US" sz="2200" dirty="0"/>
              <a:t>A naked singularity is one in which the universe is not protected by an event horizon.  </a:t>
            </a:r>
          </a:p>
          <a:p>
            <a:endParaRPr lang="en-US" sz="2200" dirty="0"/>
          </a:p>
          <a:p>
            <a:r>
              <a:rPr lang="en-US" sz="2200" b="1" dirty="0"/>
              <a:t>All event horizons have disappeared!</a:t>
            </a:r>
            <a:endParaRPr lang="en-CA" sz="2200" b="1" dirty="0"/>
          </a:p>
        </p:txBody>
      </p:sp>
    </p:spTree>
    <p:extLst>
      <p:ext uri="{BB962C8B-B14F-4D97-AF65-F5344CB8AC3E}">
        <p14:creationId xmlns:p14="http://schemas.microsoft.com/office/powerpoint/2010/main" val="50195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quare with a grid and lines&#10;&#10;Description automatically generated with medium confidence">
            <a:extLst>
              <a:ext uri="{FF2B5EF4-FFF2-40B4-BE49-F238E27FC236}">
                <a16:creationId xmlns:a16="http://schemas.microsoft.com/office/drawing/2014/main" id="{3AEF1C64-D02E-8DB9-A8A3-A7AA63547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299" y="363556"/>
            <a:ext cx="7554053" cy="5809701"/>
          </a:xfrm>
          <a:prstGeom prst="rect">
            <a:avLst/>
          </a:prstGeom>
        </p:spPr>
      </p:pic>
      <p:pic>
        <p:nvPicPr>
          <p:cNvPr id="4" name="Picture 3" descr="A close up of fire&#10;&#10;Description automatically generated">
            <a:extLst>
              <a:ext uri="{FF2B5EF4-FFF2-40B4-BE49-F238E27FC236}">
                <a16:creationId xmlns:a16="http://schemas.microsoft.com/office/drawing/2014/main" id="{423C4AC3-757A-7CE7-D3A3-4A5C2A7AA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172200"/>
          </a:xfrm>
          <a:prstGeom prst="rect">
            <a:avLst/>
          </a:prstGeom>
        </p:spPr>
      </p:pic>
      <p:sp>
        <p:nvSpPr>
          <p:cNvPr id="6" name="TextBox 5">
            <a:extLst>
              <a:ext uri="{FF2B5EF4-FFF2-40B4-BE49-F238E27FC236}">
                <a16:creationId xmlns:a16="http://schemas.microsoft.com/office/drawing/2014/main" id="{CC909AC1-B7B4-51B8-980B-2A967AB791D8}"/>
              </a:ext>
            </a:extLst>
          </p:cNvPr>
          <p:cNvSpPr txBox="1"/>
          <p:nvPr/>
        </p:nvSpPr>
        <p:spPr>
          <a:xfrm>
            <a:off x="822592" y="2116604"/>
            <a:ext cx="10866304" cy="1938992"/>
          </a:xfrm>
          <a:prstGeom prst="rect">
            <a:avLst/>
          </a:prstGeom>
          <a:noFill/>
        </p:spPr>
        <p:txBody>
          <a:bodyPr wrap="square" rtlCol="0">
            <a:spAutoFit/>
          </a:bodyPr>
          <a:lstStyle/>
          <a:p>
            <a:pPr algn="ctr"/>
            <a:r>
              <a:rPr lang="en-US" sz="4000" dirty="0">
                <a:solidFill>
                  <a:schemeClr val="bg1"/>
                </a:solidFill>
              </a:rPr>
              <a:t>Naked Singularities are to physicists akin to what the Gates of Hell would be to a religious person.</a:t>
            </a:r>
          </a:p>
          <a:p>
            <a:pPr algn="ctr"/>
            <a:r>
              <a:rPr lang="en-US" sz="4000" dirty="0">
                <a:solidFill>
                  <a:schemeClr val="bg1"/>
                </a:solidFill>
              </a:rPr>
              <a:t>They are like a strong curse on the Universe.</a:t>
            </a:r>
            <a:endParaRPr lang="en-CA" sz="4000" dirty="0">
              <a:solidFill>
                <a:schemeClr val="bg1"/>
              </a:solidFill>
            </a:endParaRPr>
          </a:p>
        </p:txBody>
      </p:sp>
    </p:spTree>
    <p:extLst>
      <p:ext uri="{BB962C8B-B14F-4D97-AF65-F5344CB8AC3E}">
        <p14:creationId xmlns:p14="http://schemas.microsoft.com/office/powerpoint/2010/main" val="371931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met shooting a star&#10;&#10;Description automatically generated with medium confidence">
            <a:extLst>
              <a:ext uri="{FF2B5EF4-FFF2-40B4-BE49-F238E27FC236}">
                <a16:creationId xmlns:a16="http://schemas.microsoft.com/office/drawing/2014/main" id="{AFEEF787-EE41-0907-C175-5FF93DD6A499}"/>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C20952-B34B-16C4-F6A4-01EE16207AAD}"/>
              </a:ext>
            </a:extLst>
          </p:cNvPr>
          <p:cNvSpPr>
            <a:spLocks noGrp="1"/>
          </p:cNvSpPr>
          <p:nvPr>
            <p:ph idx="1"/>
          </p:nvPr>
        </p:nvSpPr>
        <p:spPr>
          <a:xfrm>
            <a:off x="261258" y="587830"/>
            <a:ext cx="4648200" cy="5965370"/>
          </a:xfrm>
        </p:spPr>
        <p:txBody>
          <a:bodyPr>
            <a:normAutofit/>
          </a:bodyPr>
          <a:lstStyle/>
          <a:p>
            <a:pPr marL="0" indent="0">
              <a:buNone/>
            </a:pP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Compared to the other forces that we consider part of our standard model</a:t>
            </a:r>
            <a:r>
              <a:rPr lang="en-CA" sz="2400" b="1" kern="100" dirty="0">
                <a:effectLst/>
                <a:latin typeface="Calibri" panose="020F0502020204030204" pitchFamily="34" charset="0"/>
                <a:ea typeface="Calibri" panose="020F0502020204030204" pitchFamily="34" charset="0"/>
                <a:cs typeface="Times New Roman" panose="02020603050405020304" pitchFamily="18" charset="0"/>
              </a:rPr>
              <a:t>, gravity is quite weak, but </a:t>
            </a: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it is </a:t>
            </a:r>
            <a:r>
              <a:rPr lang="en-CA" sz="2400" b="1" kern="100" dirty="0">
                <a:effectLst/>
                <a:latin typeface="Calibri" panose="020F0502020204030204" pitchFamily="34" charset="0"/>
                <a:ea typeface="Calibri" panose="020F0502020204030204" pitchFamily="34" charset="0"/>
                <a:cs typeface="Times New Roman" panose="02020603050405020304" pitchFamily="18" charset="0"/>
              </a:rPr>
              <a:t>quite persistent and attracts without limit</a:t>
            </a: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  Its force gradually but inexorably increases as more and more particles unite in their gravitational pull of one another.</a:t>
            </a:r>
          </a:p>
          <a:p>
            <a:pPr marL="0" indent="0">
              <a:buNone/>
            </a:pP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 This pull can become so strong that it can lead to </a:t>
            </a:r>
            <a:r>
              <a:rPr lang="en-CA" sz="2400" b="1" kern="100" dirty="0">
                <a:effectLst/>
                <a:latin typeface="Calibri" panose="020F0502020204030204" pitchFamily="34" charset="0"/>
                <a:ea typeface="Calibri" panose="020F0502020204030204" pitchFamily="34" charset="0"/>
                <a:cs typeface="Times New Roman" panose="02020603050405020304" pitchFamily="18" charset="0"/>
              </a:rPr>
              <a:t>gravitational collapse</a:t>
            </a: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  Many stars resist this collapse early in their lives by the process of </a:t>
            </a:r>
            <a:r>
              <a:rPr lang="en-CA" sz="2400" b="1" kern="100" dirty="0">
                <a:effectLst/>
                <a:latin typeface="Calibri" panose="020F0502020204030204" pitchFamily="34" charset="0"/>
                <a:ea typeface="Calibri" panose="020F0502020204030204" pitchFamily="34" charset="0"/>
                <a:cs typeface="Times New Roman" panose="02020603050405020304" pitchFamily="18" charset="0"/>
              </a:rPr>
              <a:t>nuclear fusion </a:t>
            </a: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which converts hydrogen to helium, </a:t>
            </a:r>
            <a:r>
              <a:rPr lang="en-CA" sz="2400" b="1" kern="100" dirty="0">
                <a:effectLst/>
                <a:latin typeface="Calibri" panose="020F0502020204030204" pitchFamily="34" charset="0"/>
                <a:ea typeface="Calibri" panose="020F0502020204030204" pitchFamily="34" charset="0"/>
                <a:cs typeface="Times New Roman" panose="02020603050405020304" pitchFamily="18" charset="0"/>
              </a:rPr>
              <a:t>creating a pressure that opposes the collapse</a:t>
            </a:r>
            <a:r>
              <a:rPr lang="en-CA"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CA" sz="1700" dirty="0"/>
          </a:p>
        </p:txBody>
      </p:sp>
    </p:spTree>
    <p:extLst>
      <p:ext uri="{BB962C8B-B14F-4D97-AF65-F5344CB8AC3E}">
        <p14:creationId xmlns:p14="http://schemas.microsoft.com/office/powerpoint/2010/main" val="3976546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quare with a grid and lines&#10;&#10;Description automatically generated with medium confidence">
            <a:extLst>
              <a:ext uri="{FF2B5EF4-FFF2-40B4-BE49-F238E27FC236}">
                <a16:creationId xmlns:a16="http://schemas.microsoft.com/office/drawing/2014/main" id="{3AEF1C64-D02E-8DB9-A8A3-A7AA63547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299" y="132202"/>
            <a:ext cx="7554053" cy="5809701"/>
          </a:xfrm>
          <a:prstGeom prst="rect">
            <a:avLst/>
          </a:prstGeom>
        </p:spPr>
      </p:pic>
      <p:sp>
        <p:nvSpPr>
          <p:cNvPr id="12" name="TextBox 11">
            <a:extLst>
              <a:ext uri="{FF2B5EF4-FFF2-40B4-BE49-F238E27FC236}">
                <a16:creationId xmlns:a16="http://schemas.microsoft.com/office/drawing/2014/main" id="{CA08F01B-0C69-08D6-85E6-5FFD69ECB9A5}"/>
              </a:ext>
            </a:extLst>
          </p:cNvPr>
          <p:cNvSpPr txBox="1"/>
          <p:nvPr/>
        </p:nvSpPr>
        <p:spPr>
          <a:xfrm>
            <a:off x="205648" y="363556"/>
            <a:ext cx="5475383" cy="1446550"/>
          </a:xfrm>
          <a:prstGeom prst="rect">
            <a:avLst/>
          </a:prstGeom>
          <a:noFill/>
        </p:spPr>
        <p:txBody>
          <a:bodyPr wrap="square" rtlCol="0">
            <a:spAutoFit/>
          </a:bodyPr>
          <a:lstStyle/>
          <a:p>
            <a:r>
              <a:rPr lang="en-US" sz="2200" dirty="0"/>
              <a:t>The problem with Naked Singularities is that the world becomes non-deterministic.  The past would be insufficient to predict the future.</a:t>
            </a:r>
            <a:endParaRPr lang="en-CA" sz="2200" b="1" dirty="0"/>
          </a:p>
        </p:txBody>
      </p:sp>
      <p:sp>
        <p:nvSpPr>
          <p:cNvPr id="2" name="TextBox 1">
            <a:extLst>
              <a:ext uri="{FF2B5EF4-FFF2-40B4-BE49-F238E27FC236}">
                <a16:creationId xmlns:a16="http://schemas.microsoft.com/office/drawing/2014/main" id="{3423B5A4-B071-6721-42E4-ABB0BD9B6C06}"/>
              </a:ext>
            </a:extLst>
          </p:cNvPr>
          <p:cNvSpPr txBox="1"/>
          <p:nvPr/>
        </p:nvSpPr>
        <p:spPr>
          <a:xfrm>
            <a:off x="205648" y="2114417"/>
            <a:ext cx="5699393" cy="2462213"/>
          </a:xfrm>
          <a:prstGeom prst="rect">
            <a:avLst/>
          </a:prstGeom>
          <a:noFill/>
        </p:spPr>
        <p:txBody>
          <a:bodyPr wrap="square" rtlCol="0">
            <a:spAutoFit/>
          </a:bodyPr>
          <a:lstStyle/>
          <a:p>
            <a:r>
              <a:rPr lang="en-US" sz="2200" dirty="0"/>
              <a:t>Because of the vertical space-like horizon of the ring singularity, light rays from the singularity can reach and influence any event in the universe.  But the singularity is where the known laws of physics break down.  This means that every event in spacetime can be influenced by an unpredictable region of spacetime.</a:t>
            </a:r>
            <a:endParaRPr lang="en-CA" sz="2200" dirty="0"/>
          </a:p>
        </p:txBody>
      </p:sp>
      <p:sp>
        <p:nvSpPr>
          <p:cNvPr id="3" name="TextBox 2">
            <a:extLst>
              <a:ext uri="{FF2B5EF4-FFF2-40B4-BE49-F238E27FC236}">
                <a16:creationId xmlns:a16="http://schemas.microsoft.com/office/drawing/2014/main" id="{FBC5CFE8-B854-C6C8-2882-399861EEAE39}"/>
              </a:ext>
            </a:extLst>
          </p:cNvPr>
          <p:cNvSpPr txBox="1"/>
          <p:nvPr/>
        </p:nvSpPr>
        <p:spPr>
          <a:xfrm>
            <a:off x="205648" y="4748270"/>
            <a:ext cx="6867181" cy="1446550"/>
          </a:xfrm>
          <a:prstGeom prst="rect">
            <a:avLst/>
          </a:prstGeom>
          <a:noFill/>
        </p:spPr>
        <p:txBody>
          <a:bodyPr wrap="square" rtlCol="0">
            <a:spAutoFit/>
          </a:bodyPr>
          <a:lstStyle/>
          <a:p>
            <a:r>
              <a:rPr lang="en-US" sz="2200" dirty="0"/>
              <a:t>This means that physicists (and pretty well everyone else), who base their career on predicting the future from a knowledge of the past, would be unable to continue with that belief.</a:t>
            </a:r>
            <a:endParaRPr lang="en-CA" sz="2200" dirty="0"/>
          </a:p>
        </p:txBody>
      </p:sp>
    </p:spTree>
    <p:extLst>
      <p:ext uri="{BB962C8B-B14F-4D97-AF65-F5344CB8AC3E}">
        <p14:creationId xmlns:p14="http://schemas.microsoft.com/office/powerpoint/2010/main" val="686365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8"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2799CEA-39D0-406F-BC67-6EA4A5B5236A}"/>
              </a:ext>
            </a:extLst>
          </p:cNvPr>
          <p:cNvSpPr/>
          <p:nvPr/>
        </p:nvSpPr>
        <p:spPr>
          <a:xfrm>
            <a:off x="670194" y="294701"/>
            <a:ext cx="11082969" cy="62685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EDE6842A-AD85-D2C4-DC07-DD0161CB58E3}"/>
              </a:ext>
            </a:extLst>
          </p:cNvPr>
          <p:cNvSpPr txBox="1"/>
          <p:nvPr/>
        </p:nvSpPr>
        <p:spPr>
          <a:xfrm>
            <a:off x="2729136" y="433743"/>
            <a:ext cx="6290631" cy="707886"/>
          </a:xfrm>
          <a:prstGeom prst="rect">
            <a:avLst/>
          </a:prstGeom>
          <a:noFill/>
        </p:spPr>
        <p:txBody>
          <a:bodyPr wrap="square" rtlCol="0">
            <a:spAutoFit/>
          </a:bodyPr>
          <a:lstStyle/>
          <a:p>
            <a:pPr algn="ctr"/>
            <a:r>
              <a:rPr lang="en-US" sz="4000" b="1" dirty="0"/>
              <a:t>SUMMARY</a:t>
            </a:r>
            <a:endParaRPr lang="en-CA" sz="4000" b="1" dirty="0"/>
          </a:p>
        </p:txBody>
      </p:sp>
      <p:sp>
        <p:nvSpPr>
          <p:cNvPr id="7" name="TextBox 6">
            <a:extLst>
              <a:ext uri="{FF2B5EF4-FFF2-40B4-BE49-F238E27FC236}">
                <a16:creationId xmlns:a16="http://schemas.microsoft.com/office/drawing/2014/main" id="{89E35E82-E436-9732-5DF5-8E3BE8B81902}"/>
              </a:ext>
            </a:extLst>
          </p:cNvPr>
          <p:cNvSpPr txBox="1"/>
          <p:nvPr/>
        </p:nvSpPr>
        <p:spPr>
          <a:xfrm>
            <a:off x="1112703" y="915057"/>
            <a:ext cx="10409103" cy="5509200"/>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t>Black Holes Exist</a:t>
            </a:r>
          </a:p>
          <a:p>
            <a:pPr marL="342900" indent="-342900">
              <a:buFont typeface="Wingdings" panose="05000000000000000000" pitchFamily="2" charset="2"/>
              <a:buChar char="Ø"/>
            </a:pPr>
            <a:r>
              <a:rPr lang="en-US" sz="2200" dirty="0"/>
              <a:t>They were predicted as far back as 1783 using Newtonian Mathematics</a:t>
            </a:r>
          </a:p>
          <a:p>
            <a:pPr marL="342900" indent="-342900">
              <a:buFont typeface="Wingdings" panose="05000000000000000000" pitchFamily="2" charset="2"/>
              <a:buChar char="Ø"/>
            </a:pPr>
            <a:r>
              <a:rPr lang="en-US" sz="2200" dirty="0"/>
              <a:t>The General Theory of Relativity and Quantum Mechanics improved on these predictions</a:t>
            </a:r>
          </a:p>
          <a:p>
            <a:pPr marL="342900" indent="-342900">
              <a:buFont typeface="Wingdings" panose="05000000000000000000" pitchFamily="2" charset="2"/>
              <a:buChar char="Ø"/>
            </a:pPr>
            <a:r>
              <a:rPr lang="en-US" sz="2200" dirty="0"/>
              <a:t>Black holes have been seen by our telescopes</a:t>
            </a:r>
          </a:p>
          <a:p>
            <a:pPr marL="342900" indent="-342900">
              <a:buFont typeface="Wingdings" panose="05000000000000000000" pitchFamily="2" charset="2"/>
              <a:buChar char="Ø"/>
            </a:pPr>
            <a:r>
              <a:rPr lang="en-US" sz="2200" dirty="0"/>
              <a:t>The spacetime warping that happens around and inside a black hole can be predicted using the mathematics of Schwarzschild for non-rotating black holes and Kerr for rotating black holes</a:t>
            </a:r>
          </a:p>
          <a:p>
            <a:pPr marL="342900" indent="-342900">
              <a:buFont typeface="Wingdings" panose="05000000000000000000" pitchFamily="2" charset="2"/>
              <a:buChar char="Ø"/>
            </a:pPr>
            <a:r>
              <a:rPr lang="en-US" sz="2200" dirty="0"/>
              <a:t>The spacetime can be imagined using Penrose diagrams.</a:t>
            </a:r>
          </a:p>
          <a:p>
            <a:pPr marL="342900" indent="-342900">
              <a:buFont typeface="Wingdings" panose="05000000000000000000" pitchFamily="2" charset="2"/>
              <a:buChar char="Ø"/>
            </a:pPr>
            <a:r>
              <a:rPr lang="en-US" sz="2200" dirty="0"/>
              <a:t>Inside a black hole, space and time become inverted.  Space acts like time and time acts like space</a:t>
            </a:r>
          </a:p>
          <a:p>
            <a:pPr marL="342900" indent="-342900">
              <a:buFont typeface="Wingdings" panose="05000000000000000000" pitchFamily="2" charset="2"/>
              <a:buChar char="Ø"/>
            </a:pPr>
            <a:r>
              <a:rPr lang="en-US" sz="2200" dirty="0"/>
              <a:t>Objects that fall past the event horizon of a black hole must travel to the singularity.  They become stretched and spaghettified.  Time behaves strangely between what they observe and what others alongside them observe.</a:t>
            </a:r>
          </a:p>
          <a:p>
            <a:pPr marL="342900" indent="-342900">
              <a:buFont typeface="Wingdings" panose="05000000000000000000" pitchFamily="2" charset="2"/>
              <a:buChar char="Ø"/>
            </a:pPr>
            <a:r>
              <a:rPr lang="en-US" sz="2200" dirty="0"/>
              <a:t>Wormholes can exist, but they do not exist long enough in time to allow anyone to pass through them.</a:t>
            </a:r>
            <a:endParaRPr lang="en-CA" sz="2200" dirty="0"/>
          </a:p>
        </p:txBody>
      </p:sp>
    </p:spTree>
    <p:extLst>
      <p:ext uri="{BB962C8B-B14F-4D97-AF65-F5344CB8AC3E}">
        <p14:creationId xmlns:p14="http://schemas.microsoft.com/office/powerpoint/2010/main" val="3381201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2EF171-839E-546D-8058-EFCBC89A6F03}"/>
              </a:ext>
            </a:extLst>
          </p:cNvPr>
          <p:cNvSpPr txBox="1"/>
          <p:nvPr/>
        </p:nvSpPr>
        <p:spPr>
          <a:xfrm>
            <a:off x="2379643" y="451693"/>
            <a:ext cx="6290631" cy="707886"/>
          </a:xfrm>
          <a:prstGeom prst="rect">
            <a:avLst/>
          </a:prstGeom>
          <a:noFill/>
        </p:spPr>
        <p:txBody>
          <a:bodyPr wrap="square" rtlCol="0">
            <a:spAutoFit/>
          </a:bodyPr>
          <a:lstStyle/>
          <a:p>
            <a:pPr algn="ctr"/>
            <a:r>
              <a:rPr lang="en-US" sz="4000" b="1" dirty="0"/>
              <a:t>SUMMARY</a:t>
            </a:r>
            <a:endParaRPr lang="en-CA" sz="4000" b="1" dirty="0"/>
          </a:p>
        </p:txBody>
      </p:sp>
      <p:sp>
        <p:nvSpPr>
          <p:cNvPr id="8" name="Rectangle: Rounded Corners 7">
            <a:extLst>
              <a:ext uri="{FF2B5EF4-FFF2-40B4-BE49-F238E27FC236}">
                <a16:creationId xmlns:a16="http://schemas.microsoft.com/office/drawing/2014/main" id="{66D91CC7-5314-EB31-C64A-1933E119F63C}"/>
              </a:ext>
            </a:extLst>
          </p:cNvPr>
          <p:cNvSpPr/>
          <p:nvPr/>
        </p:nvSpPr>
        <p:spPr>
          <a:xfrm>
            <a:off x="975617" y="561861"/>
            <a:ext cx="10234669" cy="550843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5EAA6E10-CC8B-1FE9-A53D-DC9E9DE7559A}"/>
              </a:ext>
            </a:extLst>
          </p:cNvPr>
          <p:cNvSpPr txBox="1"/>
          <p:nvPr/>
        </p:nvSpPr>
        <p:spPr>
          <a:xfrm>
            <a:off x="2532043" y="604093"/>
            <a:ext cx="6290631" cy="707886"/>
          </a:xfrm>
          <a:prstGeom prst="rect">
            <a:avLst/>
          </a:prstGeom>
          <a:noFill/>
        </p:spPr>
        <p:txBody>
          <a:bodyPr wrap="square" rtlCol="0">
            <a:spAutoFit/>
          </a:bodyPr>
          <a:lstStyle/>
          <a:p>
            <a:pPr algn="ctr"/>
            <a:r>
              <a:rPr lang="en-US" sz="4000" b="1" dirty="0"/>
              <a:t>SUMMARY</a:t>
            </a:r>
            <a:endParaRPr lang="en-CA" sz="4000" b="1" dirty="0"/>
          </a:p>
        </p:txBody>
      </p:sp>
      <p:sp>
        <p:nvSpPr>
          <p:cNvPr id="11" name="TextBox 10">
            <a:extLst>
              <a:ext uri="{FF2B5EF4-FFF2-40B4-BE49-F238E27FC236}">
                <a16:creationId xmlns:a16="http://schemas.microsoft.com/office/drawing/2014/main" id="{58302A9B-80D1-DEEF-0EE0-387648DF75F4}"/>
              </a:ext>
            </a:extLst>
          </p:cNvPr>
          <p:cNvSpPr txBox="1"/>
          <p:nvPr/>
        </p:nvSpPr>
        <p:spPr>
          <a:xfrm>
            <a:off x="1303662" y="1966787"/>
            <a:ext cx="9584675" cy="2800767"/>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t>It is possible that there may be at least one more universe on the other side of a black hole.</a:t>
            </a:r>
          </a:p>
          <a:p>
            <a:pPr marL="342900" indent="-342900">
              <a:buFont typeface="Wingdings" panose="05000000000000000000" pitchFamily="2" charset="2"/>
              <a:buChar char="Ø"/>
            </a:pPr>
            <a:r>
              <a:rPr lang="en-US" sz="2200" dirty="0"/>
              <a:t>Rotating black holes may have a disc singularity rather than a single point.  This can lead to some unusual possibilities, some more likely than others</a:t>
            </a:r>
          </a:p>
          <a:p>
            <a:pPr marL="342900" indent="-342900">
              <a:buFont typeface="Wingdings" panose="05000000000000000000" pitchFamily="2" charset="2"/>
              <a:buChar char="Ø"/>
            </a:pPr>
            <a:r>
              <a:rPr lang="en-US" sz="2200" dirty="0"/>
              <a:t>Fast-rotating black holes can lead to a Naked Singularity, something that physicists fear and would like to believe cannot exist.  They may be wrong.</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endParaRPr lang="en-CA" sz="2200" dirty="0"/>
          </a:p>
        </p:txBody>
      </p:sp>
    </p:spTree>
    <p:extLst>
      <p:ext uri="{BB962C8B-B14F-4D97-AF65-F5344CB8AC3E}">
        <p14:creationId xmlns:p14="http://schemas.microsoft.com/office/powerpoint/2010/main" val="2581118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hole in space with Great Blue Hole in the background">
            <a:extLst>
              <a:ext uri="{FF2B5EF4-FFF2-40B4-BE49-F238E27FC236}">
                <a16:creationId xmlns:a16="http://schemas.microsoft.com/office/drawing/2014/main" id="{B2DC412F-D52A-FE37-0E42-FD20835DC739}"/>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690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C4BF1-3C22-EA02-C482-DE6625F84F02}"/>
              </a:ext>
            </a:extLst>
          </p:cNvPr>
          <p:cNvSpPr txBox="1"/>
          <p:nvPr/>
        </p:nvSpPr>
        <p:spPr>
          <a:xfrm>
            <a:off x="979714" y="576943"/>
            <a:ext cx="10341429" cy="830997"/>
          </a:xfrm>
          <a:prstGeom prst="rect">
            <a:avLst/>
          </a:prstGeom>
          <a:noFill/>
        </p:spPr>
        <p:txBody>
          <a:bodyPr wrap="square" rtlCol="0">
            <a:spAutoFit/>
          </a:bodyPr>
          <a:lstStyle/>
          <a:p>
            <a:pPr algn="ctr"/>
            <a:r>
              <a:rPr lang="en-US" sz="4800" b="1" dirty="0">
                <a:solidFill>
                  <a:schemeClr val="bg1"/>
                </a:solidFill>
              </a:rPr>
              <a:t>BLACK HOLES - PART 2</a:t>
            </a:r>
            <a:endParaRPr lang="en-CA" sz="4800" b="1" dirty="0">
              <a:solidFill>
                <a:schemeClr val="bg1"/>
              </a:solidFill>
            </a:endParaRPr>
          </a:p>
        </p:txBody>
      </p:sp>
      <p:sp>
        <p:nvSpPr>
          <p:cNvPr id="4" name="TextBox 3">
            <a:extLst>
              <a:ext uri="{FF2B5EF4-FFF2-40B4-BE49-F238E27FC236}">
                <a16:creationId xmlns:a16="http://schemas.microsoft.com/office/drawing/2014/main" id="{C290D96B-21F1-A08D-62B2-9B71AD519BB9}"/>
              </a:ext>
            </a:extLst>
          </p:cNvPr>
          <p:cNvSpPr txBox="1"/>
          <p:nvPr/>
        </p:nvSpPr>
        <p:spPr>
          <a:xfrm>
            <a:off x="1938969" y="1689809"/>
            <a:ext cx="8780443" cy="2862322"/>
          </a:xfrm>
          <a:prstGeom prst="rect">
            <a:avLst/>
          </a:prstGeom>
          <a:noFill/>
        </p:spPr>
        <p:txBody>
          <a:bodyPr wrap="square" rtlCol="0">
            <a:spAutoFit/>
          </a:bodyPr>
          <a:lstStyle/>
          <a:p>
            <a:pPr algn="ctr"/>
            <a:r>
              <a:rPr lang="en-US" sz="3600" dirty="0">
                <a:solidFill>
                  <a:schemeClr val="bg1"/>
                </a:solidFill>
              </a:rPr>
              <a:t>Part 2 will look at later chapters of this book.</a:t>
            </a:r>
          </a:p>
          <a:p>
            <a:pPr algn="ctr"/>
            <a:r>
              <a:rPr lang="en-US" sz="3600" dirty="0">
                <a:solidFill>
                  <a:schemeClr val="bg1"/>
                </a:solidFill>
              </a:rPr>
              <a:t>These chapters discuss the energies of black holes, Hawking Radiation, Holograms and more amazing predictions about what we think we know about black holes.</a:t>
            </a:r>
            <a:endParaRPr lang="en-CA" sz="3600" dirty="0">
              <a:solidFill>
                <a:schemeClr val="bg1"/>
              </a:solidFill>
            </a:endParaRPr>
          </a:p>
        </p:txBody>
      </p:sp>
      <p:sp>
        <p:nvSpPr>
          <p:cNvPr id="6" name="TextBox 5">
            <a:extLst>
              <a:ext uri="{FF2B5EF4-FFF2-40B4-BE49-F238E27FC236}">
                <a16:creationId xmlns:a16="http://schemas.microsoft.com/office/drawing/2014/main" id="{A157ED13-720F-2FE5-A819-9524954DECF1}"/>
              </a:ext>
            </a:extLst>
          </p:cNvPr>
          <p:cNvSpPr txBox="1"/>
          <p:nvPr/>
        </p:nvSpPr>
        <p:spPr>
          <a:xfrm>
            <a:off x="1938969" y="4957618"/>
            <a:ext cx="8383835" cy="1323439"/>
          </a:xfrm>
          <a:prstGeom prst="rect">
            <a:avLst/>
          </a:prstGeom>
          <a:noFill/>
        </p:spPr>
        <p:txBody>
          <a:bodyPr wrap="square" rtlCol="0">
            <a:spAutoFit/>
          </a:bodyPr>
          <a:lstStyle/>
          <a:p>
            <a:pPr algn="ctr"/>
            <a:r>
              <a:rPr lang="en-US" sz="4000" dirty="0">
                <a:solidFill>
                  <a:schemeClr val="bg1"/>
                </a:solidFill>
              </a:rPr>
              <a:t>COMING SOON TO A PHYSICS MEET-UP NEAR YOU!!!!</a:t>
            </a:r>
            <a:endParaRPr lang="en-CA" sz="4000" dirty="0">
              <a:solidFill>
                <a:schemeClr val="bg1"/>
              </a:solidFill>
            </a:endParaRPr>
          </a:p>
        </p:txBody>
      </p:sp>
      <p:sp>
        <p:nvSpPr>
          <p:cNvPr id="8" name="Rectangle 7">
            <a:extLst>
              <a:ext uri="{FF2B5EF4-FFF2-40B4-BE49-F238E27FC236}">
                <a16:creationId xmlns:a16="http://schemas.microsoft.com/office/drawing/2014/main" id="{4B00D41E-AAD3-02F9-A5C7-58F9C8915EF3}"/>
              </a:ext>
            </a:extLst>
          </p:cNvPr>
          <p:cNvSpPr/>
          <p:nvPr/>
        </p:nvSpPr>
        <p:spPr>
          <a:xfrm>
            <a:off x="1938969" y="4957618"/>
            <a:ext cx="8571123" cy="1487249"/>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98DF79D6-E34A-2C0C-01BA-98B103C9A19D}"/>
              </a:ext>
            </a:extLst>
          </p:cNvPr>
          <p:cNvSpPr/>
          <p:nvPr/>
        </p:nvSpPr>
        <p:spPr>
          <a:xfrm>
            <a:off x="1784733" y="4836405"/>
            <a:ext cx="8934679" cy="1762699"/>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7189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t with light shining through it&#10;&#10;Description automatically generated with medium confidence">
            <a:extLst>
              <a:ext uri="{FF2B5EF4-FFF2-40B4-BE49-F238E27FC236}">
                <a16:creationId xmlns:a16="http://schemas.microsoft.com/office/drawing/2014/main" id="{EC869E99-8D75-7016-D678-EB68B1AA3431}"/>
              </a:ext>
            </a:extLst>
          </p:cNvPr>
          <p:cNvPicPr>
            <a:picLocks noChangeAspect="1"/>
          </p:cNvPicPr>
          <p:nvPr/>
        </p:nvPicPr>
        <p:blipFill rotWithShape="1">
          <a:blip r:embed="rId2">
            <a:extLst>
              <a:ext uri="{28A0092B-C50C-407E-A947-70E740481C1C}">
                <a14:useLocalDpi xmlns:a14="http://schemas.microsoft.com/office/drawing/2010/main" val="0"/>
              </a:ext>
            </a:extLst>
          </a:blip>
          <a:srcRect l="18968" r="2172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00AAB78-3D70-C52F-6C78-7C12748EC0EB}"/>
              </a:ext>
            </a:extLst>
          </p:cNvPr>
          <p:cNvSpPr>
            <a:spLocks noGrp="1"/>
          </p:cNvSpPr>
          <p:nvPr>
            <p:ph idx="1"/>
          </p:nvPr>
        </p:nvSpPr>
        <p:spPr>
          <a:xfrm>
            <a:off x="5366657" y="293914"/>
            <a:ext cx="6411685" cy="6335486"/>
          </a:xfrm>
        </p:spPr>
        <p:txBody>
          <a:bodyPr>
            <a:normAutofit/>
          </a:bodyPr>
          <a:lstStyle/>
          <a:p>
            <a:pPr algn="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When stars run out of nuclear fuel, their fate depends on the mass of the remaining star.  </a:t>
            </a:r>
          </a:p>
          <a:p>
            <a:pPr algn="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In 1926, it was proposed (by R.H. Fowler) that another type of pressure that resists gravitational collapse could be conceived using quantum mechanics.  Pauli’s Exclusion Principal states that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electrons (and other fermions with identical properties to one another) cannot be squeezed into the same region of space</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a:t>
            </a:r>
          </a:p>
          <a:p>
            <a:pPr algn="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If they are pushed too close together, they start to jiggle around, jiggling more and more as they are compressed closer and closer together.  This creates another type of pressure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known as electron degeneracy pressure</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that resists gravitational collapse and can lead to the formation of what are known as white dwarf stars.  </a:t>
            </a:r>
          </a:p>
          <a:p>
            <a:pPr algn="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These stars can only reach 1.4 times the mass of the sun before they begin to collapse further under the huge gravitational force.</a:t>
            </a:r>
          </a:p>
          <a:p>
            <a:endParaRPr lang="en-CA" sz="1400" dirty="0"/>
          </a:p>
        </p:txBody>
      </p:sp>
    </p:spTree>
    <p:extLst>
      <p:ext uri="{BB962C8B-B14F-4D97-AF65-F5344CB8AC3E}">
        <p14:creationId xmlns:p14="http://schemas.microsoft.com/office/powerpoint/2010/main" val="335758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purple galaxy&#10;&#10;Description automatically generated">
            <a:extLst>
              <a:ext uri="{FF2B5EF4-FFF2-40B4-BE49-F238E27FC236}">
                <a16:creationId xmlns:a16="http://schemas.microsoft.com/office/drawing/2014/main" id="{AB384654-7608-BBFD-67F2-E0EB5B6BAFCD}"/>
              </a:ext>
            </a:extLst>
          </p:cNvPr>
          <p:cNvPicPr>
            <a:picLocks noChangeAspect="1"/>
          </p:cNvPicPr>
          <p:nvPr/>
        </p:nvPicPr>
        <p:blipFill rotWithShape="1">
          <a:blip r:embed="rId2">
            <a:extLst>
              <a:ext uri="{28A0092B-C50C-407E-A947-70E740481C1C}">
                <a14:useLocalDpi xmlns:a14="http://schemas.microsoft.com/office/drawing/2010/main" val="0"/>
              </a:ext>
            </a:extLst>
          </a:blip>
          <a:srcRect t="14539" b="14538"/>
          <a:stretch/>
        </p:blipFill>
        <p:spPr>
          <a:xfrm>
            <a:off x="2522356"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FCA204-5854-3EFD-650E-CA6E4BD37996}"/>
              </a:ext>
            </a:extLst>
          </p:cNvPr>
          <p:cNvSpPr>
            <a:spLocks noGrp="1"/>
          </p:cNvSpPr>
          <p:nvPr>
            <p:ph idx="1"/>
          </p:nvPr>
        </p:nvSpPr>
        <p:spPr>
          <a:xfrm>
            <a:off x="206829" y="859971"/>
            <a:ext cx="4855027" cy="5316992"/>
          </a:xfrm>
        </p:spPr>
        <p:txBody>
          <a:bodyPr>
            <a:normAutofit/>
          </a:bodyPr>
          <a:lstStyle/>
          <a:p>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If gravity is great enough, even the electron force is not enough to stabilize the star. Neutrons are brought so close together that they form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a soup of neutrons which repel one another using the strong nuclear force</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2200" kern="100" dirty="0">
                <a:effectLst/>
                <a:latin typeface="Calibri" panose="020F0502020204030204" pitchFamily="34" charset="0"/>
                <a:ea typeface="Calibri" panose="020F0502020204030204" pitchFamily="34" charset="0"/>
                <a:cs typeface="Times New Roman" panose="02020603050405020304" pitchFamily="18" charset="0"/>
              </a:rPr>
              <a:t>This forms what is known as neutron stars. </a:t>
            </a:r>
            <a:r>
              <a:rPr lang="en-CA" sz="2200" b="1" kern="100" dirty="0">
                <a:effectLst/>
                <a:latin typeface="Calibri" panose="020F0502020204030204" pitchFamily="34" charset="0"/>
                <a:ea typeface="Calibri" panose="020F0502020204030204" pitchFamily="34" charset="0"/>
                <a:cs typeface="Times New Roman" panose="02020603050405020304" pitchFamily="18" charset="0"/>
              </a:rPr>
              <a:t>Neutron stars can reach somewhere around 3 times the mass of the sun</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If more mass is added, then the Neutron Stars would become even more compact, forming a singularity which is so compressed that no one yet knows exactly what is happening inside such an object.</a:t>
            </a:r>
          </a:p>
          <a:p>
            <a:endParaRPr lang="en-CA" sz="1600" dirty="0"/>
          </a:p>
        </p:txBody>
      </p:sp>
    </p:spTree>
    <p:extLst>
      <p:ext uri="{BB962C8B-B14F-4D97-AF65-F5344CB8AC3E}">
        <p14:creationId xmlns:p14="http://schemas.microsoft.com/office/powerpoint/2010/main" val="3482959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1147</TotalTime>
  <Words>6115</Words>
  <Application>Microsoft Office PowerPoint</Application>
  <PresentationFormat>Widescreen</PresentationFormat>
  <Paragraphs>279</Paragraphs>
  <Slides>73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Symbol</vt:lpstr>
      <vt:lpstr>Wingdings</vt:lpstr>
      <vt:lpstr>Office Theme</vt:lpstr>
      <vt:lpstr>BLACK HOLES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HOLES</dc:title>
  <dc:creator>Daniel Woods</dc:creator>
  <cp:lastModifiedBy>Daniel Woods</cp:lastModifiedBy>
  <cp:revision>6</cp:revision>
  <dcterms:created xsi:type="dcterms:W3CDTF">2023-09-18T20:18:25Z</dcterms:created>
  <dcterms:modified xsi:type="dcterms:W3CDTF">2023-09-21T19:19:47Z</dcterms:modified>
</cp:coreProperties>
</file>